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88" r:id="rId3"/>
    <p:sldId id="283" r:id="rId4"/>
    <p:sldId id="284" r:id="rId5"/>
    <p:sldId id="285" r:id="rId6"/>
    <p:sldId id="286" r:id="rId7"/>
    <p:sldId id="259" r:id="rId8"/>
    <p:sldId id="287" r:id="rId9"/>
    <p:sldId id="262" r:id="rId10"/>
    <p:sldId id="273" r:id="rId11"/>
    <p:sldId id="280" r:id="rId12"/>
    <p:sldId id="281" r:id="rId1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1417"/>
    <a:srgbClr val="1FB5EA"/>
    <a:srgbClr val="49BAF9"/>
    <a:srgbClr val="5CC2FA"/>
    <a:srgbClr val="0681C5"/>
    <a:srgbClr val="E94B32"/>
    <a:srgbClr val="7B161B"/>
    <a:srgbClr val="9D2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42" autoAdjust="0"/>
    <p:restoredTop sz="94743" autoAdjust="0"/>
  </p:normalViewPr>
  <p:slideViewPr>
    <p:cSldViewPr>
      <p:cViewPr>
        <p:scale>
          <a:sx n="66" d="100"/>
          <a:sy n="66" d="100"/>
        </p:scale>
        <p:origin x="-3114" y="-1068"/>
      </p:cViewPr>
      <p:guideLst>
        <p:guide orient="horz" pos="572"/>
        <p:guide pos="265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7.png"/><Relationship Id="rId7" Type="http://schemas.openxmlformats.org/officeDocument/2006/relationships/image" Target="../media/image5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0.png"/><Relationship Id="rId5" Type="http://schemas.openxmlformats.org/officeDocument/2006/relationships/image" Target="../media/image52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12.jpeg"/><Relationship Id="rId7" Type="http://schemas.openxmlformats.org/officeDocument/2006/relationships/image" Target="../media/image1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12.jpe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2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7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5" Type="http://schemas.openxmlformats.org/officeDocument/2006/relationships/image" Target="../media/image8.png"/><Relationship Id="rId10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36.png"/><Relationship Id="rId2" Type="http://schemas.openxmlformats.org/officeDocument/2006/relationships/image" Target="../media/image12.jpe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5.png"/><Relationship Id="rId5" Type="http://schemas.openxmlformats.org/officeDocument/2006/relationships/image" Target="../media/image3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2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4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46.png"/><Relationship Id="rId5" Type="http://schemas.openxmlformats.org/officeDocument/2006/relationships/image" Target="../media/image2.png"/><Relationship Id="rId10" Type="http://schemas.openxmlformats.org/officeDocument/2006/relationships/image" Target="../media/image45.png"/><Relationship Id="rId4" Type="http://schemas.openxmlformats.org/officeDocument/2006/relationships/image" Target="../media/image3.png"/><Relationship Id="rId9" Type="http://schemas.openxmlformats.org/officeDocument/2006/relationships/image" Target="../media/image44.png"/><Relationship Id="rId1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2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SlavkoNV\Desktop\ИКТ\25 Другое\Салют\Город-б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95"/>
          <a:stretch/>
        </p:blipFill>
        <p:spPr bwMode="auto">
          <a:xfrm>
            <a:off x="2265" y="3717032"/>
            <a:ext cx="916795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C:\Users\SlavkoNV\Desktop\ИКТ\25 Другое\Салют\Салют-3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769">
            <a:off x="5434363" y="598059"/>
            <a:ext cx="3125108" cy="220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251520" y="2762297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CC1417"/>
                </a:solidFill>
                <a:latin typeface="Arial Narrow" panose="020B0606020202030204" pitchFamily="34" charset="0"/>
              </a:rPr>
              <a:t>МЕСТА ПРОСМОТРА ПРАЗДНИЧНОГО САЛЮТА В МОСКВЕ</a:t>
            </a:r>
            <a:endParaRPr lang="ru-RU" sz="2400" b="1" dirty="0">
              <a:solidFill>
                <a:srgbClr val="CC1417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3" name="Picture 5" descr="C:\Users\SlavkoNV\Desktop\ИКТ\25 Другое\Салют\Салют-2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3386">
            <a:off x="351709" y="-66812"/>
            <a:ext cx="3537779" cy="249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SlavkoNV\Desktop\ИКТ\25 Другое\Салют\Салют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4168">
            <a:off x="7207259" y="4683321"/>
            <a:ext cx="1725466" cy="121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5" descr="C:\Users\SlavkoNV\Desktop\ИКТ\25 Другое\Салют\Салют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03224">
            <a:off x="4179274" y="4458944"/>
            <a:ext cx="2360506" cy="166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C:\Users\SlavkoNV\Desktop\ИКТ\25 Другое\Салют\Салют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69431">
            <a:off x="187586" y="4792273"/>
            <a:ext cx="1948954" cy="137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9may1941-1945.ru/upload/iblock/af4/af4e3396f480b702c36b055529d19ff3.png"/>
          <p:cNvPicPr>
            <a:picLocks noChangeAspect="1" noChangeArrowheads="1"/>
          </p:cNvPicPr>
          <p:nvPr/>
        </p:nvPicPr>
        <p:blipFill rotWithShape="1"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42771" y="1579543"/>
            <a:ext cx="3273214" cy="300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87661" y="3255367"/>
            <a:ext cx="23887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b="1" dirty="0">
                <a:solidFill>
                  <a:srgbClr val="CC1417"/>
                </a:solidFill>
                <a:latin typeface="Arial Narrow" panose="020B0606020202030204" pitchFamily="34" charset="0"/>
              </a:rPr>
              <a:t>9 МАЯ 2015 ГОДА</a:t>
            </a:r>
          </a:p>
        </p:txBody>
      </p:sp>
      <p:pic>
        <p:nvPicPr>
          <p:cNvPr id="16" name="Picture 4" descr="http://s.mos.ru/common/upload/pobeda-70-top-banner-upd.png"/>
          <p:cNvPicPr>
            <a:picLocks noChangeAspect="1" noChangeArrowheads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2195736" cy="34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91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0" y="164393"/>
            <a:ext cx="7524328" cy="540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Picture 5" descr="Каталог Кружки от магазина Одежда+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230" y="25662"/>
            <a:ext cx="1425599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" descr="C:\Users\SlavkoNV\Desktop\ИКТ\25 Другое\Салют\Город-б2-крас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78"/>
          <a:stretch/>
        </p:blipFill>
        <p:spPr bwMode="auto">
          <a:xfrm>
            <a:off x="-33338" y="3683000"/>
            <a:ext cx="9210676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Прямоугольник 55"/>
          <p:cNvSpPr/>
          <p:nvPr/>
        </p:nvSpPr>
        <p:spPr>
          <a:xfrm>
            <a:off x="4018193" y="6596390"/>
            <a:ext cx="13681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9 МАЯ 2015 ГОДА</a:t>
            </a:r>
            <a:endParaRPr lang="ru-RU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49" name="Picture 5" descr="C:\Users\SlavkoNV\Desktop\ИКТ\25 Другое\Салют\Салют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47083">
            <a:off x="1177136" y="5222483"/>
            <a:ext cx="1768217" cy="124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Прямоугольник 95"/>
          <p:cNvSpPr/>
          <p:nvPr/>
        </p:nvSpPr>
        <p:spPr>
          <a:xfrm>
            <a:off x="186306" y="142006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ГДЕ СМОТРЕТЬ САЛЮТ</a:t>
            </a:r>
          </a:p>
          <a:p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В ЮГО-ЗАПАДНОМ АДМИНИСТРАТИВНОМ ОКРУГЕ</a:t>
            </a:r>
          </a:p>
        </p:txBody>
      </p:sp>
      <p:sp>
        <p:nvSpPr>
          <p:cNvPr id="120" name="Прямоугольник 119"/>
          <p:cNvSpPr/>
          <p:nvPr/>
        </p:nvSpPr>
        <p:spPr>
          <a:xfrm>
            <a:off x="251520" y="3642409"/>
            <a:ext cx="386128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Первый салют за время Великой Отечественной </a:t>
            </a:r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войны</a:t>
            </a:r>
          </a:p>
          <a:p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1941-1945 годов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5 августа 1943 года в Москве был дан артиллерийский салют войскам, освободившим Орел и Белгород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За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этими городами закрепилось название «город первого салюта».</a:t>
            </a:r>
          </a:p>
        </p:txBody>
      </p:sp>
      <p:sp>
        <p:nvSpPr>
          <p:cNvPr id="121" name="Прямоугольник 120"/>
          <p:cNvSpPr/>
          <p:nvPr/>
        </p:nvSpPr>
        <p:spPr>
          <a:xfrm>
            <a:off x="251520" y="4581128"/>
            <a:ext cx="38612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Всего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за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период Великой Отечественной войны было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произведено 365 победных салютов.</a:t>
            </a:r>
          </a:p>
          <a:p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Все они определялись и назначались приказами Верховного Главнокомандующего.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22" name="Picture 5" descr="C:\Users\SlavkoNV\Desktop\ИКТ\25 Другое\Салют\Салют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47083">
            <a:off x="2938602" y="5175526"/>
            <a:ext cx="1768217" cy="124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822" y="893042"/>
            <a:ext cx="4148138" cy="26365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" descr="C:\Users\SlavkoNV\Desktop\ИКТ\25 Другое\Салют\Салют-точки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982" y="1524398"/>
            <a:ext cx="653373" cy="46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C:\Users\SlavkoNV\Desktop\ИКТ\25 Другое\Салют\Салют-точки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419" y="1325090"/>
            <a:ext cx="653373" cy="46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C:\Users\SlavkoNV\Desktop\ИКТ\25 Другое\Салют\Салют-точки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990" y="2513336"/>
            <a:ext cx="653373" cy="46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1649733" y="1600761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850653" y="1410812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</a:t>
            </a:r>
            <a:endParaRPr lang="ru-RU" sz="1000" b="1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191477" y="2621078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</a:t>
            </a:r>
            <a:endParaRPr lang="ru-RU" sz="1000" b="1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907704" y="1855857"/>
            <a:ext cx="5822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ЮЗАО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60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78809" y="3591872"/>
            <a:ext cx="1934871" cy="989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78809" y="2276872"/>
            <a:ext cx="1934871" cy="10016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7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78809" y="1018781"/>
            <a:ext cx="1934871" cy="9700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Прямоугольник 62"/>
          <p:cNvSpPr/>
          <p:nvPr/>
        </p:nvSpPr>
        <p:spPr>
          <a:xfrm>
            <a:off x="6941864" y="1134478"/>
            <a:ext cx="20517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Стадион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РУДН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между</a:t>
            </a: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Миклухо-Маклая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ул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.,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д.4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и</a:t>
            </a:r>
          </a:p>
          <a:p>
            <a:r>
              <a:rPr lang="ru-RU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Саморы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Машела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ул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.,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д.1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6941864" y="2516089"/>
            <a:ext cx="2051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Вдоль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улицы Миклухо-Маклая со стороны РУДН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6941864" y="3609447"/>
            <a:ext cx="21602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пределах ул. Кадырова, ул. Бунинская Аллея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и</a:t>
            </a: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ул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 Адмирала Лазарева на берегу </a:t>
            </a:r>
            <a:r>
              <a:rPr lang="ru-RU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Черневского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пруда</a:t>
            </a:r>
          </a:p>
        </p:txBody>
      </p:sp>
      <p:pic>
        <p:nvPicPr>
          <p:cNvPr id="71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1889" y="1233810"/>
            <a:ext cx="76416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2" name="Группа 71"/>
          <p:cNvGrpSpPr/>
          <p:nvPr/>
        </p:nvGrpSpPr>
        <p:grpSpPr>
          <a:xfrm>
            <a:off x="5815324" y="1151096"/>
            <a:ext cx="253815" cy="482956"/>
            <a:chOff x="7626131" y="1734484"/>
            <a:chExt cx="253815" cy="482956"/>
          </a:xfrm>
        </p:grpSpPr>
        <p:grpSp>
          <p:nvGrpSpPr>
            <p:cNvPr id="73" name="Группа 72"/>
            <p:cNvGrpSpPr/>
            <p:nvPr/>
          </p:nvGrpSpPr>
          <p:grpSpPr>
            <a:xfrm>
              <a:off x="7626131" y="1747549"/>
              <a:ext cx="253815" cy="469891"/>
              <a:chOff x="-1476672" y="2887153"/>
              <a:chExt cx="253815" cy="469891"/>
            </a:xfrm>
            <a:gradFill flip="none" rotWithShape="1">
              <a:gsLst>
                <a:gs pos="0">
                  <a:srgbClr val="1FB5EA">
                    <a:shade val="30000"/>
                    <a:satMod val="115000"/>
                  </a:srgbClr>
                </a:gs>
                <a:gs pos="50000">
                  <a:srgbClr val="1FB5EA">
                    <a:shade val="67500"/>
                    <a:satMod val="115000"/>
                  </a:srgbClr>
                </a:gs>
                <a:gs pos="100000">
                  <a:srgbClr val="1FB5E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grpSpPr>
          <p:sp>
            <p:nvSpPr>
              <p:cNvPr id="78" name="Овал 77"/>
              <p:cNvSpPr/>
              <p:nvPr/>
            </p:nvSpPr>
            <p:spPr>
              <a:xfrm>
                <a:off x="-1476672" y="2887153"/>
                <a:ext cx="253815" cy="2538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9" name="Равнобедренный треугольник 78"/>
              <p:cNvSpPr/>
              <p:nvPr/>
            </p:nvSpPr>
            <p:spPr>
              <a:xfrm rot="10800000">
                <a:off x="-1438881" y="3079206"/>
                <a:ext cx="178233" cy="27783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 </a:t>
                </a: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7645026" y="1734484"/>
              <a:ext cx="2160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</a:t>
              </a:r>
              <a:endParaRPr lang="ru-RU" sz="1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0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1889" y="2507699"/>
            <a:ext cx="76416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1889" y="3816500"/>
            <a:ext cx="76416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2" name="Группа 81"/>
          <p:cNvGrpSpPr/>
          <p:nvPr/>
        </p:nvGrpSpPr>
        <p:grpSpPr>
          <a:xfrm>
            <a:off x="6547606" y="2460831"/>
            <a:ext cx="253815" cy="482956"/>
            <a:chOff x="7626131" y="1734484"/>
            <a:chExt cx="253815" cy="482956"/>
          </a:xfrm>
        </p:grpSpPr>
        <p:grpSp>
          <p:nvGrpSpPr>
            <p:cNvPr id="97" name="Группа 96"/>
            <p:cNvGrpSpPr/>
            <p:nvPr/>
          </p:nvGrpSpPr>
          <p:grpSpPr>
            <a:xfrm>
              <a:off x="7626131" y="1747549"/>
              <a:ext cx="253815" cy="469891"/>
              <a:chOff x="-1476672" y="2887153"/>
              <a:chExt cx="253815" cy="469891"/>
            </a:xfrm>
            <a:gradFill flip="none" rotWithShape="1">
              <a:gsLst>
                <a:gs pos="0">
                  <a:srgbClr val="1FB5EA">
                    <a:shade val="30000"/>
                    <a:satMod val="115000"/>
                  </a:srgbClr>
                </a:gs>
                <a:gs pos="50000">
                  <a:srgbClr val="1FB5EA">
                    <a:shade val="67500"/>
                    <a:satMod val="115000"/>
                  </a:srgbClr>
                </a:gs>
                <a:gs pos="100000">
                  <a:srgbClr val="1FB5E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grpSpPr>
          <p:sp>
            <p:nvSpPr>
              <p:cNvPr id="99" name="Овал 98"/>
              <p:cNvSpPr/>
              <p:nvPr/>
            </p:nvSpPr>
            <p:spPr>
              <a:xfrm>
                <a:off x="-1476672" y="2887153"/>
                <a:ext cx="253815" cy="2538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0" name="Равнобедренный треугольник 99"/>
              <p:cNvSpPr/>
              <p:nvPr/>
            </p:nvSpPr>
            <p:spPr>
              <a:xfrm rot="10800000">
                <a:off x="-1438881" y="3079206"/>
                <a:ext cx="178233" cy="27783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 </a:t>
                </a: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7645026" y="1734484"/>
              <a:ext cx="2160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2</a:t>
              </a:r>
              <a:endParaRPr lang="ru-RU" sz="1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1" name="Группа 100"/>
          <p:cNvGrpSpPr/>
          <p:nvPr/>
        </p:nvGrpSpPr>
        <p:grpSpPr>
          <a:xfrm>
            <a:off x="6170542" y="3838522"/>
            <a:ext cx="253815" cy="482956"/>
            <a:chOff x="7626131" y="1734484"/>
            <a:chExt cx="253815" cy="482956"/>
          </a:xfrm>
        </p:grpSpPr>
        <p:grpSp>
          <p:nvGrpSpPr>
            <p:cNvPr id="102" name="Группа 101"/>
            <p:cNvGrpSpPr/>
            <p:nvPr/>
          </p:nvGrpSpPr>
          <p:grpSpPr>
            <a:xfrm>
              <a:off x="7626131" y="1747549"/>
              <a:ext cx="253815" cy="469891"/>
              <a:chOff x="-1476672" y="2887153"/>
              <a:chExt cx="253815" cy="469891"/>
            </a:xfrm>
            <a:gradFill flip="none" rotWithShape="1">
              <a:gsLst>
                <a:gs pos="0">
                  <a:srgbClr val="1FB5EA">
                    <a:shade val="30000"/>
                    <a:satMod val="115000"/>
                  </a:srgbClr>
                </a:gs>
                <a:gs pos="50000">
                  <a:srgbClr val="1FB5EA">
                    <a:shade val="67500"/>
                    <a:satMod val="115000"/>
                  </a:srgbClr>
                </a:gs>
                <a:gs pos="100000">
                  <a:srgbClr val="1FB5E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grpSpPr>
          <p:sp>
            <p:nvSpPr>
              <p:cNvPr id="104" name="Овал 103"/>
              <p:cNvSpPr/>
              <p:nvPr/>
            </p:nvSpPr>
            <p:spPr>
              <a:xfrm>
                <a:off x="-1476672" y="2887153"/>
                <a:ext cx="253815" cy="2538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" name="Равнобедренный треугольник 104"/>
              <p:cNvSpPr/>
              <p:nvPr/>
            </p:nvSpPr>
            <p:spPr>
              <a:xfrm rot="10800000">
                <a:off x="-1438881" y="3079206"/>
                <a:ext cx="178233" cy="27783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 </a:t>
                </a:r>
              </a:p>
            </p:txBody>
          </p:sp>
        </p:grpSp>
        <p:sp>
          <p:nvSpPr>
            <p:cNvPr id="103" name="TextBox 102"/>
            <p:cNvSpPr txBox="1"/>
            <p:nvPr/>
          </p:nvSpPr>
          <p:spPr>
            <a:xfrm>
              <a:off x="7645026" y="1734484"/>
              <a:ext cx="2160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3</a:t>
              </a:r>
              <a:endParaRPr lang="ru-RU" sz="1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6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5585235" y="4111768"/>
            <a:ext cx="2856890" cy="200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4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0" y="164393"/>
            <a:ext cx="7524328" cy="540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Picture 5" descr="Каталог Кружки от магазина Одежда+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230" y="25662"/>
            <a:ext cx="1425599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C:\Users\SlavkoNV\Desktop\ИКТ\25 Другое\Салют\Город-б2-крас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78"/>
          <a:stretch/>
        </p:blipFill>
        <p:spPr bwMode="auto">
          <a:xfrm>
            <a:off x="-33338" y="3683000"/>
            <a:ext cx="9210676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Прямоугольник 55"/>
          <p:cNvSpPr/>
          <p:nvPr/>
        </p:nvSpPr>
        <p:spPr>
          <a:xfrm>
            <a:off x="4018193" y="6596390"/>
            <a:ext cx="13681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9 МАЯ 2015 ГОДА</a:t>
            </a:r>
            <a:endParaRPr lang="ru-RU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4" name="Picture 6" descr="C:\Users\SlavkoNV\Desktop\ИКТ\25 Другое\Салют\Салют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4168">
            <a:off x="7201654" y="5065957"/>
            <a:ext cx="1725466" cy="121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186306" y="142006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ГДЕ СМОТРЕТЬ 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САЛЮТ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 </a:t>
            </a: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ЗЕЛЕНОГРАДСКОМ АДМИНИСТРАТИВНОМ ОКРУГЕ</a:t>
            </a:r>
            <a:endParaRPr lang="ru-RU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5" name="Picture 5" descr="C:\Users\SlavkoNV\Desktop\ИКТ\25 Другое\Салют\Салют-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06183">
            <a:off x="956889" y="5291945"/>
            <a:ext cx="1768217" cy="124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251520" y="3642409"/>
            <a:ext cx="386128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Первый салют за время Великой Отечественной </a:t>
            </a:r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войны</a:t>
            </a:r>
          </a:p>
          <a:p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1941-1945 годов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5 августа 1943 года в Москве был дан артиллерийский салют войскам, освободившим Орел и Белгород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За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этими городами закрепилось название «город первого салюта».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51520" y="4581128"/>
            <a:ext cx="38612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Всего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за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период Великой Отечественной войны было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произведено 365 победных салютов.</a:t>
            </a:r>
          </a:p>
          <a:p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Все они определялись и назначались приказами Верховного Главнокомандующего.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36" name="Picture 6" descr="C:\Users\SlavkoNV\Desktop\ИКТ\25 Другое\Салют\Салют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90336">
            <a:off x="4333422" y="5027383"/>
            <a:ext cx="1725466" cy="121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949" y="892285"/>
            <a:ext cx="4146142" cy="282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C:\Users\SlavkoNV\Desktop\ИКТ\25 Другое\Салют\Салют-точки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591" y="1601205"/>
            <a:ext cx="653373" cy="46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375607" y="1705418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  <a:endParaRPr lang="ru-RU" sz="1000" b="1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974067" y="1978477"/>
            <a:ext cx="6030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ЗелАО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14925" y="1379514"/>
            <a:ext cx="3561531" cy="22685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Прямоугольник 41"/>
          <p:cNvSpPr/>
          <p:nvPr/>
        </p:nvSpPr>
        <p:spPr>
          <a:xfrm>
            <a:off x="5328456" y="3697287"/>
            <a:ext cx="3348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Озерная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аллея, Парк Победы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2953" y="2225794"/>
            <a:ext cx="815111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Группа 44"/>
          <p:cNvGrpSpPr/>
          <p:nvPr/>
        </p:nvGrpSpPr>
        <p:grpSpPr>
          <a:xfrm>
            <a:off x="6444208" y="2142308"/>
            <a:ext cx="253815" cy="482956"/>
            <a:chOff x="7626131" y="1734484"/>
            <a:chExt cx="253815" cy="482956"/>
          </a:xfrm>
        </p:grpSpPr>
        <p:grpSp>
          <p:nvGrpSpPr>
            <p:cNvPr id="46" name="Группа 45"/>
            <p:cNvGrpSpPr/>
            <p:nvPr/>
          </p:nvGrpSpPr>
          <p:grpSpPr>
            <a:xfrm>
              <a:off x="7626131" y="1747549"/>
              <a:ext cx="253815" cy="469891"/>
              <a:chOff x="-1476672" y="2887153"/>
              <a:chExt cx="253815" cy="469891"/>
            </a:xfrm>
            <a:gradFill flip="none" rotWithShape="1">
              <a:gsLst>
                <a:gs pos="0">
                  <a:srgbClr val="1FB5EA">
                    <a:shade val="30000"/>
                    <a:satMod val="115000"/>
                  </a:srgbClr>
                </a:gs>
                <a:gs pos="50000">
                  <a:srgbClr val="1FB5EA">
                    <a:shade val="67500"/>
                    <a:satMod val="115000"/>
                  </a:srgbClr>
                </a:gs>
                <a:gs pos="100000">
                  <a:srgbClr val="1FB5E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grpSpPr>
          <p:sp>
            <p:nvSpPr>
              <p:cNvPr id="48" name="Овал 47"/>
              <p:cNvSpPr/>
              <p:nvPr/>
            </p:nvSpPr>
            <p:spPr>
              <a:xfrm>
                <a:off x="-1476672" y="2887153"/>
                <a:ext cx="253815" cy="2538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Равнобедренный треугольник 48"/>
              <p:cNvSpPr/>
              <p:nvPr/>
            </p:nvSpPr>
            <p:spPr>
              <a:xfrm rot="10800000">
                <a:off x="-1438881" y="3079206"/>
                <a:ext cx="178233" cy="27783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 </a:t>
                </a: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7645026" y="1734484"/>
              <a:ext cx="2160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</a:t>
              </a:r>
              <a:endParaRPr lang="ru-RU" sz="1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7545" y="3717032"/>
            <a:ext cx="2840919" cy="200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05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553" y="969394"/>
            <a:ext cx="4244976" cy="36871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0" y="164393"/>
            <a:ext cx="7524328" cy="540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Picture 5" descr="Каталог Кружки от магазина Одежда+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230" y="25662"/>
            <a:ext cx="1425599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SlavkoNV\Desktop\ИКТ\25 Другое\Салют\Город-б2-крас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78"/>
          <a:stretch/>
        </p:blipFill>
        <p:spPr bwMode="auto">
          <a:xfrm>
            <a:off x="-33338" y="3683000"/>
            <a:ext cx="9210676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Прямоугольник 58"/>
          <p:cNvSpPr/>
          <p:nvPr/>
        </p:nvSpPr>
        <p:spPr>
          <a:xfrm>
            <a:off x="4018193" y="6596390"/>
            <a:ext cx="13681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9 МАЯ 2015 ГОДА</a:t>
            </a:r>
            <a:endParaRPr lang="ru-RU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6" name="Picture 5" descr="C:\Users\SlavkoNV\Desktop\ИКТ\25 Другое\Салют\Салют-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6256">
            <a:off x="-152893" y="5013176"/>
            <a:ext cx="1768217" cy="124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:\Users\SlavkoNV\Desktop\ИКТ\25 Другое\Салют\Салют-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4168">
            <a:off x="7201654" y="5065957"/>
            <a:ext cx="1725466" cy="121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1444660" y="5061084"/>
            <a:ext cx="535958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Первый салют за время Великой Отечественной </a:t>
            </a:r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войны 1941-1945 годов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5 августа 1943 года в Москве был дан артиллерийский салют войскам, освободившим Орел и Белгород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 За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этими городами закрепилось название «город первого салюта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».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444660" y="5662409"/>
            <a:ext cx="53595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Всего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за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период Великой Отечественной войны было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произведено 365 победных салютов. Все они определялись и назначались приказами Верховного Главнокомандующего.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86306" y="142006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ГДЕ СМОТРЕТЬ 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САЛЮТ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 </a:t>
            </a: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ТРОИЦКОМ И НОВОМОСКОВСКОМ АДМИНИСТРАТИВНЫХ ОКРУГАХ</a:t>
            </a:r>
            <a:endParaRPr lang="ru-RU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3" name="Picture 2" descr="C:\Users\SlavkoNV\Desktop\ИКТ\25 Другое\Салют\Салют-точки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65" y="3018193"/>
            <a:ext cx="653373" cy="46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1172681" y="3122406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  <a:endParaRPr lang="ru-RU" sz="1000" b="1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845031" y="2576240"/>
            <a:ext cx="619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ТиНАО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108565" y="3338408"/>
            <a:ext cx="35678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Физическая ул., вл.11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на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территории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подразделения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Физического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института </a:t>
            </a:r>
            <a:r>
              <a:rPr lang="ru-RU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им.П.Н.Лебедева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РАН</a:t>
            </a: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64510" y="1196752"/>
            <a:ext cx="3456000" cy="21249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5537" y="3573016"/>
            <a:ext cx="2840919" cy="200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2953" y="1971233"/>
            <a:ext cx="815111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Группа 44"/>
          <p:cNvGrpSpPr/>
          <p:nvPr/>
        </p:nvGrpSpPr>
        <p:grpSpPr>
          <a:xfrm>
            <a:off x="6300192" y="2369980"/>
            <a:ext cx="253815" cy="482956"/>
            <a:chOff x="7626131" y="1734484"/>
            <a:chExt cx="253815" cy="482956"/>
          </a:xfrm>
        </p:grpSpPr>
        <p:grpSp>
          <p:nvGrpSpPr>
            <p:cNvPr id="46" name="Группа 45"/>
            <p:cNvGrpSpPr/>
            <p:nvPr/>
          </p:nvGrpSpPr>
          <p:grpSpPr>
            <a:xfrm>
              <a:off x="7626131" y="1747549"/>
              <a:ext cx="253815" cy="469891"/>
              <a:chOff x="-1476672" y="2887153"/>
              <a:chExt cx="253815" cy="469891"/>
            </a:xfrm>
            <a:gradFill flip="none" rotWithShape="1">
              <a:gsLst>
                <a:gs pos="0">
                  <a:srgbClr val="1FB5EA">
                    <a:shade val="30000"/>
                    <a:satMod val="115000"/>
                  </a:srgbClr>
                </a:gs>
                <a:gs pos="50000">
                  <a:srgbClr val="1FB5EA">
                    <a:shade val="67500"/>
                    <a:satMod val="115000"/>
                  </a:srgbClr>
                </a:gs>
                <a:gs pos="100000">
                  <a:srgbClr val="1FB5E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grpSpPr>
          <p:sp>
            <p:nvSpPr>
              <p:cNvPr id="48" name="Овал 47"/>
              <p:cNvSpPr/>
              <p:nvPr/>
            </p:nvSpPr>
            <p:spPr>
              <a:xfrm>
                <a:off x="-1476672" y="2887153"/>
                <a:ext cx="253815" cy="2538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Равнобедренный треугольник 48"/>
              <p:cNvSpPr/>
              <p:nvPr/>
            </p:nvSpPr>
            <p:spPr>
              <a:xfrm rot="10800000">
                <a:off x="-1438881" y="3079206"/>
                <a:ext cx="178233" cy="27783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 </a:t>
                </a: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7645026" y="1734484"/>
              <a:ext cx="2160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</a:t>
              </a:r>
              <a:endParaRPr lang="ru-RU" sz="1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009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6306" y="908720"/>
            <a:ext cx="4025332" cy="3596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SlavkoNV\Desktop\ИКТ\25 Другое\Салют\Город-б2-крас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98"/>
          <a:stretch/>
        </p:blipFill>
        <p:spPr bwMode="auto">
          <a:xfrm>
            <a:off x="-33338" y="4800600"/>
            <a:ext cx="9210676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lavkoNV\Desktop\ИКТ\25 Другое\Салют\Салют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6256">
            <a:off x="-152893" y="5013176"/>
            <a:ext cx="1768217" cy="124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SlavkoNV\Desktop\ИКТ\25 Другое\Салют\Салют-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4168">
            <a:off x="7201654" y="5065957"/>
            <a:ext cx="1725466" cy="121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5024" y="2165005"/>
            <a:ext cx="834490" cy="58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рямоугольник 52"/>
          <p:cNvSpPr/>
          <p:nvPr/>
        </p:nvSpPr>
        <p:spPr>
          <a:xfrm>
            <a:off x="5580112" y="2654852"/>
            <a:ext cx="200730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ул. Лавочкина, </a:t>
            </a: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д.32</a:t>
            </a:r>
          </a:p>
          <a:p>
            <a:pPr algn="ctr"/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Дворец </a:t>
            </a:r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спорта «Динамо»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21113" y="1268760"/>
            <a:ext cx="3236173" cy="21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3" name="Группа 62"/>
          <p:cNvGrpSpPr/>
          <p:nvPr/>
        </p:nvGrpSpPr>
        <p:grpSpPr>
          <a:xfrm>
            <a:off x="7134393" y="1285605"/>
            <a:ext cx="253815" cy="469891"/>
            <a:chOff x="-1476672" y="2887153"/>
            <a:chExt cx="253815" cy="469891"/>
          </a:xfrm>
          <a:gradFill flip="none" rotWithShape="1">
            <a:gsLst>
              <a:gs pos="0">
                <a:srgbClr val="1FB5EA">
                  <a:shade val="30000"/>
                  <a:satMod val="115000"/>
                </a:srgbClr>
              </a:gs>
              <a:gs pos="50000">
                <a:srgbClr val="1FB5EA">
                  <a:shade val="67500"/>
                  <a:satMod val="115000"/>
                </a:srgbClr>
              </a:gs>
              <a:gs pos="100000">
                <a:srgbClr val="1FB5EA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64" name="Овал 63"/>
            <p:cNvSpPr/>
            <p:nvPr/>
          </p:nvSpPr>
          <p:spPr>
            <a:xfrm>
              <a:off x="-1476672" y="2887153"/>
              <a:ext cx="253815" cy="25381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Равнобедренный треугольник 64"/>
            <p:cNvSpPr/>
            <p:nvPr/>
          </p:nvSpPr>
          <p:spPr>
            <a:xfrm rot="10800000">
              <a:off x="-1438882" y="3079206"/>
              <a:ext cx="178233" cy="27783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</a:p>
          </p:txBody>
        </p:sp>
      </p:grpSp>
      <p:sp>
        <p:nvSpPr>
          <p:cNvPr id="78" name="Прямоугольник 77"/>
          <p:cNvSpPr/>
          <p:nvPr/>
        </p:nvSpPr>
        <p:spPr>
          <a:xfrm>
            <a:off x="4018193" y="6596390"/>
            <a:ext cx="13681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9 МАЯ 2015 ГОДА</a:t>
            </a:r>
            <a:endParaRPr lang="ru-RU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0112" y="3501008"/>
            <a:ext cx="2840919" cy="200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0" y="164393"/>
            <a:ext cx="7524328" cy="540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86306" y="142006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ГДЕ СМОТРЕТЬ 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САЛЮТ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 </a:t>
            </a: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ЦЕНТРАЛЬНОМ АДМИНИСТРАТИВНОМ ОКРУГЕ</a:t>
            </a:r>
            <a:endParaRPr lang="ru-RU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444660" y="5061084"/>
            <a:ext cx="535958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Первый салют за время Великой Отечественной </a:t>
            </a:r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войны 1941-1945 годов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5 августа 1943 года в Москве был дан артиллерийский салют войскам, освободившим Орел и Белгород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 За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этими городами закрепилось название «город первого салюта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».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444660" y="5662409"/>
            <a:ext cx="53595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Всего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за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период Великой Отечественной войны было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произведено 365 победных салютов. Все они определялись и назначались приказами Верховного Главнокомандующего.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6" name="Picture 2" descr="C:\Users\SlavkoNV\Desktop\ИКТ\25 Другое\Салют\Салют-точки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518" y="2247213"/>
            <a:ext cx="653373" cy="46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220073" y="3428356"/>
            <a:ext cx="32382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Все набережные и мосты центра Москвы станут отличной площадкой для просмотра праздничного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салюта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7" name="Picture 2" descr="C:\Users\SlavkoNV\Desktop\ИКТ\25 Другое\Салют\Салют-точки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75205"/>
            <a:ext cx="653373" cy="46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SlavkoNV\Desktop\ИКТ\25 Другое\Салют\Салют-точки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95" y="2751269"/>
            <a:ext cx="653373" cy="46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Каталог Кружки от магазина Одежда+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230" y="25662"/>
            <a:ext cx="1425599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78149" y="2503929"/>
            <a:ext cx="4667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ЦАО</a:t>
            </a:r>
            <a:endParaRPr lang="ru-RU" sz="1200" dirty="0">
              <a:solidFill>
                <a:schemeClr val="bg1"/>
              </a:solidFill>
            </a:endParaRPr>
          </a:p>
        </p:txBody>
      </p:sp>
      <p:grpSp>
        <p:nvGrpSpPr>
          <p:cNvPr id="44" name="Группа 43"/>
          <p:cNvGrpSpPr/>
          <p:nvPr/>
        </p:nvGrpSpPr>
        <p:grpSpPr>
          <a:xfrm>
            <a:off x="6012160" y="1401521"/>
            <a:ext cx="253815" cy="469891"/>
            <a:chOff x="-1476672" y="2887153"/>
            <a:chExt cx="253815" cy="469891"/>
          </a:xfrm>
          <a:gradFill flip="none" rotWithShape="1">
            <a:gsLst>
              <a:gs pos="0">
                <a:srgbClr val="1FB5EA">
                  <a:shade val="30000"/>
                  <a:satMod val="115000"/>
                </a:srgbClr>
              </a:gs>
              <a:gs pos="50000">
                <a:srgbClr val="1FB5EA">
                  <a:shade val="67500"/>
                  <a:satMod val="115000"/>
                </a:srgbClr>
              </a:gs>
              <a:gs pos="100000">
                <a:srgbClr val="1FB5EA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45" name="Овал 44"/>
            <p:cNvSpPr/>
            <p:nvPr/>
          </p:nvSpPr>
          <p:spPr>
            <a:xfrm>
              <a:off x="-1476672" y="2887153"/>
              <a:ext cx="253815" cy="25381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Равнобедренный треугольник 48"/>
            <p:cNvSpPr/>
            <p:nvPr/>
          </p:nvSpPr>
          <p:spPr>
            <a:xfrm rot="10800000">
              <a:off x="-1438882" y="3079206"/>
              <a:ext cx="178233" cy="27783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5750395" y="1989961"/>
            <a:ext cx="253815" cy="469891"/>
            <a:chOff x="-1476672" y="2887153"/>
            <a:chExt cx="253815" cy="469891"/>
          </a:xfrm>
          <a:gradFill flip="none" rotWithShape="1">
            <a:gsLst>
              <a:gs pos="0">
                <a:srgbClr val="1FB5EA">
                  <a:shade val="30000"/>
                  <a:satMod val="115000"/>
                </a:srgbClr>
              </a:gs>
              <a:gs pos="50000">
                <a:srgbClr val="1FB5EA">
                  <a:shade val="67500"/>
                  <a:satMod val="115000"/>
                </a:srgbClr>
              </a:gs>
              <a:gs pos="100000">
                <a:srgbClr val="1FB5EA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51" name="Овал 50"/>
            <p:cNvSpPr/>
            <p:nvPr/>
          </p:nvSpPr>
          <p:spPr>
            <a:xfrm>
              <a:off x="-1476672" y="2887153"/>
              <a:ext cx="253815" cy="25381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Равнобедренный треугольник 51"/>
            <p:cNvSpPr/>
            <p:nvPr/>
          </p:nvSpPr>
          <p:spPr>
            <a:xfrm rot="10800000">
              <a:off x="-1438882" y="3079206"/>
              <a:ext cx="178233" cy="27783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6693582" y="1755496"/>
            <a:ext cx="253815" cy="469891"/>
            <a:chOff x="-1476672" y="2887153"/>
            <a:chExt cx="253815" cy="469891"/>
          </a:xfrm>
          <a:gradFill flip="none" rotWithShape="1">
            <a:gsLst>
              <a:gs pos="0">
                <a:srgbClr val="1FB5EA">
                  <a:shade val="30000"/>
                  <a:satMod val="115000"/>
                </a:srgbClr>
              </a:gs>
              <a:gs pos="50000">
                <a:srgbClr val="1FB5EA">
                  <a:shade val="67500"/>
                  <a:satMod val="115000"/>
                </a:srgbClr>
              </a:gs>
              <a:gs pos="100000">
                <a:srgbClr val="1FB5EA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55" name="Овал 54"/>
            <p:cNvSpPr/>
            <p:nvPr/>
          </p:nvSpPr>
          <p:spPr>
            <a:xfrm>
              <a:off x="-1476672" y="2887153"/>
              <a:ext cx="253815" cy="25381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Равнобедренный треугольник 55"/>
            <p:cNvSpPr/>
            <p:nvPr/>
          </p:nvSpPr>
          <p:spPr>
            <a:xfrm rot="10800000">
              <a:off x="-1438882" y="3079206"/>
              <a:ext cx="178233" cy="27783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7605632" y="1659470"/>
            <a:ext cx="253815" cy="469891"/>
            <a:chOff x="-1476672" y="2887153"/>
            <a:chExt cx="253815" cy="469891"/>
          </a:xfrm>
          <a:gradFill flip="none" rotWithShape="1">
            <a:gsLst>
              <a:gs pos="0">
                <a:srgbClr val="1FB5EA">
                  <a:shade val="30000"/>
                  <a:satMod val="115000"/>
                </a:srgbClr>
              </a:gs>
              <a:gs pos="50000">
                <a:srgbClr val="1FB5EA">
                  <a:shade val="67500"/>
                  <a:satMod val="115000"/>
                </a:srgbClr>
              </a:gs>
              <a:gs pos="100000">
                <a:srgbClr val="1FB5EA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81" name="Овал 80"/>
            <p:cNvSpPr/>
            <p:nvPr/>
          </p:nvSpPr>
          <p:spPr>
            <a:xfrm>
              <a:off x="-1476672" y="2887153"/>
              <a:ext cx="253815" cy="25381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Равнобедренный треугольник 81"/>
            <p:cNvSpPr/>
            <p:nvPr/>
          </p:nvSpPr>
          <p:spPr>
            <a:xfrm rot="10800000">
              <a:off x="-1438882" y="3079206"/>
              <a:ext cx="178233" cy="27783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7937479" y="2389387"/>
            <a:ext cx="253815" cy="469891"/>
            <a:chOff x="-1476672" y="2887153"/>
            <a:chExt cx="253815" cy="469891"/>
          </a:xfrm>
          <a:gradFill flip="none" rotWithShape="1">
            <a:gsLst>
              <a:gs pos="0">
                <a:srgbClr val="1FB5EA">
                  <a:shade val="30000"/>
                  <a:satMod val="115000"/>
                </a:srgbClr>
              </a:gs>
              <a:gs pos="50000">
                <a:srgbClr val="1FB5EA">
                  <a:shade val="67500"/>
                  <a:satMod val="115000"/>
                </a:srgbClr>
              </a:gs>
              <a:gs pos="100000">
                <a:srgbClr val="1FB5EA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84" name="Овал 83"/>
            <p:cNvSpPr/>
            <p:nvPr/>
          </p:nvSpPr>
          <p:spPr>
            <a:xfrm>
              <a:off x="-1476672" y="2887153"/>
              <a:ext cx="253815" cy="25381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Равнобедренный треугольник 84"/>
            <p:cNvSpPr/>
            <p:nvPr/>
          </p:nvSpPr>
          <p:spPr>
            <a:xfrm rot="10800000">
              <a:off x="-1438882" y="3079206"/>
              <a:ext cx="178233" cy="27783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280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>
          <a:xfrm>
            <a:off x="0" y="164393"/>
            <a:ext cx="7524328" cy="540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" name="Picture 5" descr="Каталог Кружки от магазина Одежда+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230" y="25662"/>
            <a:ext cx="1425599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 descr="C:\Users\SlavkoNV\Desktop\ИКТ\25 Другое\Салют\Город-б2-крас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78"/>
          <a:stretch/>
        </p:blipFill>
        <p:spPr bwMode="auto">
          <a:xfrm>
            <a:off x="-33338" y="3683000"/>
            <a:ext cx="9210676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рямоугольник 52"/>
          <p:cNvSpPr/>
          <p:nvPr/>
        </p:nvSpPr>
        <p:spPr>
          <a:xfrm>
            <a:off x="4018193" y="6596390"/>
            <a:ext cx="13681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9 МАЯ 2015 ГОДА</a:t>
            </a:r>
            <a:endParaRPr lang="ru-RU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91" name="Picture 5" descr="C:\Users\SlavkoNV\Desktop\ИКТ\25 Другое\Салют\Салют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09406">
            <a:off x="976216" y="5311999"/>
            <a:ext cx="1768217" cy="124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6" descr="C:\Users\SlavkoNV\Desktop\ИКТ\25 Другое\Салют\Салют-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4168">
            <a:off x="7201654" y="5065957"/>
            <a:ext cx="1725466" cy="121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Прямоугольник 98"/>
          <p:cNvSpPr/>
          <p:nvPr/>
        </p:nvSpPr>
        <p:spPr>
          <a:xfrm>
            <a:off x="186306" y="142006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ГДЕ СМОТРЕТЬ САЛЮТ</a:t>
            </a:r>
          </a:p>
          <a:p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В ЗАПАДНОМ АДМИНИСТРАТИВНОМ ОКРУГЕ</a:t>
            </a:r>
          </a:p>
        </p:txBody>
      </p:sp>
      <p:sp>
        <p:nvSpPr>
          <p:cNvPr id="131" name="Прямоугольник 130"/>
          <p:cNvSpPr/>
          <p:nvPr/>
        </p:nvSpPr>
        <p:spPr>
          <a:xfrm>
            <a:off x="251520" y="3642409"/>
            <a:ext cx="386128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Первый салют за время Великой Отечественной </a:t>
            </a:r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войны</a:t>
            </a:r>
          </a:p>
          <a:p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1941-1945 годов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5 августа 1943 года в Москве был дан артиллерийский салют войскам, освободившим Орел и Белгород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За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этими городами закрепилось название «город первого салюта».</a:t>
            </a:r>
          </a:p>
        </p:txBody>
      </p:sp>
      <p:sp>
        <p:nvSpPr>
          <p:cNvPr id="132" name="Прямоугольник 131"/>
          <p:cNvSpPr/>
          <p:nvPr/>
        </p:nvSpPr>
        <p:spPr>
          <a:xfrm>
            <a:off x="251520" y="4581128"/>
            <a:ext cx="38612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Всего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за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период Великой Отечественной войны было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произведено 365 победных салютов.</a:t>
            </a:r>
          </a:p>
          <a:p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Все они определялись и назначались приказами Верховного Главнокомандующего.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35" name="Picture 5" descr="C:\Users\SlavkoNV\Desktop\ИКТ\25 Другое\Салют\Салют-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37183">
            <a:off x="3356660" y="5107256"/>
            <a:ext cx="1375524" cy="97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0" y="905170"/>
            <a:ext cx="4211638" cy="2620702"/>
            <a:chOff x="6062607" y="916608"/>
            <a:chExt cx="4211638" cy="2620702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62607" y="916608"/>
              <a:ext cx="4211638" cy="262070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" name="Picture 2" descr="C:\Users\SlavkoNV\Desktop\ИКТ\25 Другое\Салют\Салют-точки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7098" y="2022921"/>
              <a:ext cx="653373" cy="461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2" descr="C:\Users\SlavkoNV\Desktop\ИКТ\25 Другое\Салют\Салют-точки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6442" y="1633419"/>
              <a:ext cx="653373" cy="461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2" descr="C:\Users\SlavkoNV\Desktop\ИКТ\25 Другое\Салют\Салют-точки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7059" y="1340768"/>
              <a:ext cx="653373" cy="461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2" descr="C:\Users\SlavkoNV\Desktop\ИКТ\25 Другое\Салют\Салют-точки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9953" y="2818892"/>
              <a:ext cx="653373" cy="461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/>
            <p:cNvSpPr txBox="1"/>
            <p:nvPr/>
          </p:nvSpPr>
          <p:spPr>
            <a:xfrm>
              <a:off x="8685743" y="2126214"/>
              <a:ext cx="3600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>
                  <a:solidFill>
                    <a:srgbClr val="C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8778133" y="1731636"/>
              <a:ext cx="3600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>
                  <a:solidFill>
                    <a:srgbClr val="C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596075" y="2920638"/>
              <a:ext cx="3600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rgbClr val="C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3</a:t>
              </a:r>
              <a:endParaRPr lang="ru-RU" sz="10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968588" y="1448510"/>
              <a:ext cx="3600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rgbClr val="C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4</a:t>
              </a:r>
              <a:endParaRPr lang="ru-RU" sz="10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1" name="Прямоугольник 80"/>
          <p:cNvSpPr/>
          <p:nvPr/>
        </p:nvSpPr>
        <p:spPr>
          <a:xfrm>
            <a:off x="2013080" y="2068627"/>
            <a:ext cx="4523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ЗАО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93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86345" y="916608"/>
            <a:ext cx="1729694" cy="9188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" name="Прямоугольник 93"/>
          <p:cNvSpPr/>
          <p:nvPr/>
        </p:nvSpPr>
        <p:spPr>
          <a:xfrm>
            <a:off x="7092280" y="1095033"/>
            <a:ext cx="2299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Смотровая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площадка «Воробьевы горы»</a:t>
            </a:r>
          </a:p>
        </p:txBody>
      </p:sp>
      <p:pic>
        <p:nvPicPr>
          <p:cNvPr id="95" name="Picture 4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86345" y="2060848"/>
            <a:ext cx="1750926" cy="953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Прямоугольник 99"/>
          <p:cNvSpPr/>
          <p:nvPr/>
        </p:nvSpPr>
        <p:spPr>
          <a:xfrm>
            <a:off x="7092280" y="2320847"/>
            <a:ext cx="14867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Поклонная гора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01" name="Picture 5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86345" y="3169504"/>
            <a:ext cx="1761495" cy="10316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" name="Прямоугольник 101"/>
          <p:cNvSpPr/>
          <p:nvPr/>
        </p:nvSpPr>
        <p:spPr>
          <a:xfrm>
            <a:off x="7092280" y="3427919"/>
            <a:ext cx="1944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ул. Федосьино (район Ново-Переделкино)</a:t>
            </a:r>
          </a:p>
        </p:txBody>
      </p:sp>
      <p:pic>
        <p:nvPicPr>
          <p:cNvPr id="103" name="Picture 6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86345" y="4432873"/>
            <a:ext cx="1757841" cy="9403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" name="Прямоугольник 103"/>
          <p:cNvSpPr/>
          <p:nvPr/>
        </p:nvSpPr>
        <p:spPr>
          <a:xfrm>
            <a:off x="7092280" y="4725144"/>
            <a:ext cx="15455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Крылатские холмы</a:t>
            </a:r>
          </a:p>
        </p:txBody>
      </p:sp>
      <p:pic>
        <p:nvPicPr>
          <p:cNvPr id="105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7260" y="1096519"/>
            <a:ext cx="834490" cy="58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7260" y="2282740"/>
            <a:ext cx="834490" cy="58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7260" y="3475413"/>
            <a:ext cx="834490" cy="58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7260" y="4639506"/>
            <a:ext cx="834490" cy="58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9" name="Группа 108"/>
          <p:cNvGrpSpPr/>
          <p:nvPr/>
        </p:nvGrpSpPr>
        <p:grpSpPr>
          <a:xfrm>
            <a:off x="5946282" y="1145095"/>
            <a:ext cx="253815" cy="482956"/>
            <a:chOff x="7626131" y="1734484"/>
            <a:chExt cx="253815" cy="482956"/>
          </a:xfrm>
        </p:grpSpPr>
        <p:grpSp>
          <p:nvGrpSpPr>
            <p:cNvPr id="110" name="Группа 109"/>
            <p:cNvGrpSpPr/>
            <p:nvPr/>
          </p:nvGrpSpPr>
          <p:grpSpPr>
            <a:xfrm>
              <a:off x="7626131" y="1747549"/>
              <a:ext cx="253815" cy="469891"/>
              <a:chOff x="-1476672" y="2887153"/>
              <a:chExt cx="253815" cy="469891"/>
            </a:xfrm>
            <a:gradFill flip="none" rotWithShape="1">
              <a:gsLst>
                <a:gs pos="0">
                  <a:srgbClr val="1FB5EA">
                    <a:shade val="30000"/>
                    <a:satMod val="115000"/>
                  </a:srgbClr>
                </a:gs>
                <a:gs pos="50000">
                  <a:srgbClr val="1FB5EA">
                    <a:shade val="67500"/>
                    <a:satMod val="115000"/>
                  </a:srgbClr>
                </a:gs>
                <a:gs pos="100000">
                  <a:srgbClr val="1FB5E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grpSpPr>
          <p:sp>
            <p:nvSpPr>
              <p:cNvPr id="112" name="Овал 111"/>
              <p:cNvSpPr/>
              <p:nvPr/>
            </p:nvSpPr>
            <p:spPr>
              <a:xfrm>
                <a:off x="-1476672" y="2887153"/>
                <a:ext cx="253815" cy="2538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3" name="Равнобедренный треугольник 112"/>
              <p:cNvSpPr/>
              <p:nvPr/>
            </p:nvSpPr>
            <p:spPr>
              <a:xfrm rot="10800000">
                <a:off x="-1438882" y="3079206"/>
                <a:ext cx="178233" cy="27783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 </a:t>
                </a:r>
              </a:p>
            </p:txBody>
          </p:sp>
        </p:grpSp>
        <p:sp>
          <p:nvSpPr>
            <p:cNvPr id="111" name="TextBox 110"/>
            <p:cNvSpPr txBox="1"/>
            <p:nvPr/>
          </p:nvSpPr>
          <p:spPr>
            <a:xfrm>
              <a:off x="7645026" y="1734484"/>
              <a:ext cx="2160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14" name="Группа 113"/>
          <p:cNvGrpSpPr/>
          <p:nvPr/>
        </p:nvGrpSpPr>
        <p:grpSpPr>
          <a:xfrm>
            <a:off x="6334409" y="2132856"/>
            <a:ext cx="253815" cy="482956"/>
            <a:chOff x="7626131" y="1734484"/>
            <a:chExt cx="253815" cy="482956"/>
          </a:xfrm>
        </p:grpSpPr>
        <p:grpSp>
          <p:nvGrpSpPr>
            <p:cNvPr id="115" name="Группа 114"/>
            <p:cNvGrpSpPr/>
            <p:nvPr/>
          </p:nvGrpSpPr>
          <p:grpSpPr>
            <a:xfrm>
              <a:off x="7626131" y="1747549"/>
              <a:ext cx="253815" cy="469891"/>
              <a:chOff x="-1476672" y="2887153"/>
              <a:chExt cx="253815" cy="469891"/>
            </a:xfrm>
            <a:gradFill flip="none" rotWithShape="1">
              <a:gsLst>
                <a:gs pos="0">
                  <a:srgbClr val="1FB5EA">
                    <a:shade val="30000"/>
                    <a:satMod val="115000"/>
                  </a:srgbClr>
                </a:gs>
                <a:gs pos="50000">
                  <a:srgbClr val="1FB5EA">
                    <a:shade val="67500"/>
                    <a:satMod val="115000"/>
                  </a:srgbClr>
                </a:gs>
                <a:gs pos="100000">
                  <a:srgbClr val="1FB5E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grpSpPr>
          <p:sp>
            <p:nvSpPr>
              <p:cNvPr id="117" name="Овал 116"/>
              <p:cNvSpPr/>
              <p:nvPr/>
            </p:nvSpPr>
            <p:spPr>
              <a:xfrm>
                <a:off x="-1476672" y="2887153"/>
                <a:ext cx="253815" cy="2538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8" name="Равнобедренный треугольник 117"/>
              <p:cNvSpPr/>
              <p:nvPr/>
            </p:nvSpPr>
            <p:spPr>
              <a:xfrm rot="10800000">
                <a:off x="-1438882" y="3079206"/>
                <a:ext cx="178233" cy="27783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 </a:t>
                </a:r>
              </a:p>
            </p:txBody>
          </p:sp>
        </p:grpSp>
        <p:sp>
          <p:nvSpPr>
            <p:cNvPr id="116" name="TextBox 115"/>
            <p:cNvSpPr txBox="1"/>
            <p:nvPr/>
          </p:nvSpPr>
          <p:spPr>
            <a:xfrm>
              <a:off x="7645026" y="1734484"/>
              <a:ext cx="2160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2</a:t>
              </a:r>
              <a:endParaRPr lang="ru-RU" sz="1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9" name="Группа 118"/>
          <p:cNvGrpSpPr/>
          <p:nvPr/>
        </p:nvGrpSpPr>
        <p:grpSpPr>
          <a:xfrm>
            <a:off x="6084168" y="3271612"/>
            <a:ext cx="253815" cy="482956"/>
            <a:chOff x="7626131" y="1734484"/>
            <a:chExt cx="253815" cy="482956"/>
          </a:xfrm>
        </p:grpSpPr>
        <p:grpSp>
          <p:nvGrpSpPr>
            <p:cNvPr id="120" name="Группа 119"/>
            <p:cNvGrpSpPr/>
            <p:nvPr/>
          </p:nvGrpSpPr>
          <p:grpSpPr>
            <a:xfrm>
              <a:off x="7626131" y="1747549"/>
              <a:ext cx="253815" cy="469891"/>
              <a:chOff x="-1476672" y="2887153"/>
              <a:chExt cx="253815" cy="469891"/>
            </a:xfrm>
            <a:gradFill flip="none" rotWithShape="1">
              <a:gsLst>
                <a:gs pos="0">
                  <a:srgbClr val="1FB5EA">
                    <a:shade val="30000"/>
                    <a:satMod val="115000"/>
                  </a:srgbClr>
                </a:gs>
                <a:gs pos="50000">
                  <a:srgbClr val="1FB5EA">
                    <a:shade val="67500"/>
                    <a:satMod val="115000"/>
                  </a:srgbClr>
                </a:gs>
                <a:gs pos="100000">
                  <a:srgbClr val="1FB5E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grpSpPr>
          <p:sp>
            <p:nvSpPr>
              <p:cNvPr id="122" name="Овал 121"/>
              <p:cNvSpPr/>
              <p:nvPr/>
            </p:nvSpPr>
            <p:spPr>
              <a:xfrm>
                <a:off x="-1476672" y="2887153"/>
                <a:ext cx="253815" cy="2538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3" name="Равнобедренный треугольник 132"/>
              <p:cNvSpPr/>
              <p:nvPr/>
            </p:nvSpPr>
            <p:spPr>
              <a:xfrm rot="10800000">
                <a:off x="-1438882" y="3079206"/>
                <a:ext cx="178233" cy="27783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 </a:t>
                </a:r>
              </a:p>
            </p:txBody>
          </p:sp>
        </p:grpSp>
        <p:sp>
          <p:nvSpPr>
            <p:cNvPr id="121" name="TextBox 120"/>
            <p:cNvSpPr txBox="1"/>
            <p:nvPr/>
          </p:nvSpPr>
          <p:spPr>
            <a:xfrm>
              <a:off x="7645026" y="1734484"/>
              <a:ext cx="2160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3</a:t>
              </a:r>
              <a:endParaRPr lang="ru-RU" sz="1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4" name="Группа 133"/>
          <p:cNvGrpSpPr/>
          <p:nvPr/>
        </p:nvGrpSpPr>
        <p:grpSpPr>
          <a:xfrm>
            <a:off x="6550433" y="4653136"/>
            <a:ext cx="253815" cy="482956"/>
            <a:chOff x="7626131" y="1734484"/>
            <a:chExt cx="253815" cy="482956"/>
          </a:xfrm>
        </p:grpSpPr>
        <p:grpSp>
          <p:nvGrpSpPr>
            <p:cNvPr id="136" name="Группа 135"/>
            <p:cNvGrpSpPr/>
            <p:nvPr/>
          </p:nvGrpSpPr>
          <p:grpSpPr>
            <a:xfrm>
              <a:off x="7626131" y="1747549"/>
              <a:ext cx="253815" cy="469891"/>
              <a:chOff x="-1476672" y="2887153"/>
              <a:chExt cx="253815" cy="469891"/>
            </a:xfrm>
            <a:gradFill flip="none" rotWithShape="1">
              <a:gsLst>
                <a:gs pos="0">
                  <a:srgbClr val="1FB5EA">
                    <a:shade val="30000"/>
                    <a:satMod val="115000"/>
                  </a:srgbClr>
                </a:gs>
                <a:gs pos="50000">
                  <a:srgbClr val="1FB5EA">
                    <a:shade val="67500"/>
                    <a:satMod val="115000"/>
                  </a:srgbClr>
                </a:gs>
                <a:gs pos="100000">
                  <a:srgbClr val="1FB5E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grpSpPr>
          <p:sp>
            <p:nvSpPr>
              <p:cNvPr id="138" name="Овал 137"/>
              <p:cNvSpPr/>
              <p:nvPr/>
            </p:nvSpPr>
            <p:spPr>
              <a:xfrm>
                <a:off x="-1476672" y="2887153"/>
                <a:ext cx="253815" cy="2538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9" name="Равнобедренный треугольник 138"/>
              <p:cNvSpPr/>
              <p:nvPr/>
            </p:nvSpPr>
            <p:spPr>
              <a:xfrm rot="10800000">
                <a:off x="-1438882" y="3079206"/>
                <a:ext cx="178233" cy="27783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 </a:t>
                </a:r>
              </a:p>
            </p:txBody>
          </p:sp>
        </p:grpSp>
        <p:sp>
          <p:nvSpPr>
            <p:cNvPr id="137" name="TextBox 136"/>
            <p:cNvSpPr txBox="1"/>
            <p:nvPr/>
          </p:nvSpPr>
          <p:spPr>
            <a:xfrm>
              <a:off x="7645026" y="1734484"/>
              <a:ext cx="2160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4</a:t>
              </a:r>
              <a:endParaRPr lang="ru-RU" sz="1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269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0" y="164393"/>
            <a:ext cx="7524328" cy="540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Picture 5" descr="Каталог Кружки от магазина Одежда+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230" y="25662"/>
            <a:ext cx="1425599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SlavkoNV\Desktop\ИКТ\25 Другое\Салют\Город-б2-крас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78"/>
          <a:stretch/>
        </p:blipFill>
        <p:spPr bwMode="auto">
          <a:xfrm>
            <a:off x="-33338" y="3683000"/>
            <a:ext cx="9210676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C:\Users\SlavkoNV\Desktop\ИКТ\25 Другое\Салют\Салют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4168">
            <a:off x="7201654" y="5065957"/>
            <a:ext cx="1725466" cy="121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Прямоугольник 65"/>
          <p:cNvSpPr/>
          <p:nvPr/>
        </p:nvSpPr>
        <p:spPr>
          <a:xfrm>
            <a:off x="4018193" y="6596390"/>
            <a:ext cx="13681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9 МАЯ 2015 ГОДА</a:t>
            </a:r>
            <a:endParaRPr lang="ru-RU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86306" y="142006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ГДЕ СМОТРЕТЬ 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САЛЮТ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 </a:t>
            </a: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СЕВЕРО-ЗАПАДНОМ АДМИНИСТРАТИВНОМ ОКРУГЕ</a:t>
            </a:r>
            <a:endParaRPr lang="ru-RU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51520" y="4025096"/>
            <a:ext cx="386128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Первый салют за время Великой Отечественной </a:t>
            </a:r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войны</a:t>
            </a:r>
          </a:p>
          <a:p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1941-1945 годов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5 августа 1943 года в Москве был дан артиллерийский салют войскам, освободившим Орел и Белгород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За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этими городами закрепилось название «город первого салюта».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51520" y="5107831"/>
            <a:ext cx="38612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Всего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за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период Великой Отечественной войны было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произведено 365 победных салютов.</a:t>
            </a:r>
          </a:p>
          <a:p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Все они определялись и назначались приказами Верховного Главнокомандующего.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35" name="Picture 5" descr="C:\Users\SlavkoNV\Desktop\ИКТ\25 Другое\Салют\Салют-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09406">
            <a:off x="4034119" y="5268297"/>
            <a:ext cx="1768217" cy="124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149" y="883530"/>
            <a:ext cx="4182113" cy="30970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" descr="C:\Users\SlavkoNV\Desktop\ИКТ\25 Другое\Салют\Салют-точки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027" y="1862653"/>
            <a:ext cx="653373" cy="46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1649351" y="1974381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  <a:endParaRPr lang="ru-RU" sz="1000" b="1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Picture 2" descr="C:\Users\SlavkoNV\Desktop\ИКТ\25 Другое\Салют\Салют-точки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376" y="2468725"/>
            <a:ext cx="653373" cy="46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2079296" y="2583118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</a:t>
            </a:r>
            <a:endParaRPr lang="ru-RU" sz="1000" b="1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987446" y="2153493"/>
            <a:ext cx="5437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СЗАО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040" y="3290748"/>
            <a:ext cx="1930408" cy="118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9" name="Прямоугольник 58"/>
          <p:cNvSpPr/>
          <p:nvPr/>
        </p:nvSpPr>
        <p:spPr>
          <a:xfrm>
            <a:off x="5364088" y="2463279"/>
            <a:ext cx="28142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Рословка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 ул.,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д.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5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(на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территории ландшафтного парка)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5364088" y="4479503"/>
            <a:ext cx="28142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набережная Москвы-реки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(район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Строгино)</a:t>
            </a: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67" y="1383159"/>
            <a:ext cx="2014954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2" name="Группа 61"/>
          <p:cNvGrpSpPr/>
          <p:nvPr/>
        </p:nvGrpSpPr>
        <p:grpSpPr>
          <a:xfrm>
            <a:off x="6569328" y="1404454"/>
            <a:ext cx="253815" cy="482956"/>
            <a:chOff x="7626131" y="1734484"/>
            <a:chExt cx="253815" cy="482956"/>
          </a:xfrm>
        </p:grpSpPr>
        <p:grpSp>
          <p:nvGrpSpPr>
            <p:cNvPr id="64" name="Группа 63"/>
            <p:cNvGrpSpPr/>
            <p:nvPr/>
          </p:nvGrpSpPr>
          <p:grpSpPr>
            <a:xfrm>
              <a:off x="7626131" y="1747549"/>
              <a:ext cx="253815" cy="469891"/>
              <a:chOff x="-1476672" y="2887153"/>
              <a:chExt cx="253815" cy="469891"/>
            </a:xfrm>
            <a:gradFill flip="none" rotWithShape="1">
              <a:gsLst>
                <a:gs pos="0">
                  <a:srgbClr val="1FB5EA">
                    <a:shade val="30000"/>
                    <a:satMod val="115000"/>
                  </a:srgbClr>
                </a:gs>
                <a:gs pos="50000">
                  <a:srgbClr val="1FB5EA">
                    <a:shade val="67500"/>
                    <a:satMod val="115000"/>
                  </a:srgbClr>
                </a:gs>
                <a:gs pos="100000">
                  <a:srgbClr val="1FB5E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grpSpPr>
          <p:sp>
            <p:nvSpPr>
              <p:cNvPr id="67" name="Овал 66"/>
              <p:cNvSpPr/>
              <p:nvPr/>
            </p:nvSpPr>
            <p:spPr>
              <a:xfrm>
                <a:off x="-1476672" y="2887153"/>
                <a:ext cx="253815" cy="2538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Равнобедренный треугольник 67"/>
              <p:cNvSpPr/>
              <p:nvPr/>
            </p:nvSpPr>
            <p:spPr>
              <a:xfrm rot="10800000">
                <a:off x="-1438881" y="3079206"/>
                <a:ext cx="178233" cy="27783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 </a:t>
                </a:r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7645026" y="1734484"/>
              <a:ext cx="2160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</a:t>
              </a:r>
              <a:endParaRPr lang="ru-RU" sz="1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6550433" y="3661909"/>
            <a:ext cx="253815" cy="482956"/>
            <a:chOff x="7626131" y="1734484"/>
            <a:chExt cx="253815" cy="482956"/>
          </a:xfrm>
        </p:grpSpPr>
        <p:grpSp>
          <p:nvGrpSpPr>
            <p:cNvPr id="70" name="Группа 69"/>
            <p:cNvGrpSpPr/>
            <p:nvPr/>
          </p:nvGrpSpPr>
          <p:grpSpPr>
            <a:xfrm>
              <a:off x="7626131" y="1747549"/>
              <a:ext cx="253815" cy="469891"/>
              <a:chOff x="-1476672" y="2887153"/>
              <a:chExt cx="253815" cy="469891"/>
            </a:xfrm>
            <a:gradFill flip="none" rotWithShape="1">
              <a:gsLst>
                <a:gs pos="0">
                  <a:srgbClr val="1FB5EA">
                    <a:shade val="30000"/>
                    <a:satMod val="115000"/>
                  </a:srgbClr>
                </a:gs>
                <a:gs pos="50000">
                  <a:srgbClr val="1FB5EA">
                    <a:shade val="67500"/>
                    <a:satMod val="115000"/>
                  </a:srgbClr>
                </a:gs>
                <a:gs pos="100000">
                  <a:srgbClr val="1FB5E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grpSpPr>
          <p:sp>
            <p:nvSpPr>
              <p:cNvPr id="72" name="Овал 71"/>
              <p:cNvSpPr/>
              <p:nvPr/>
            </p:nvSpPr>
            <p:spPr>
              <a:xfrm>
                <a:off x="-1476672" y="2887153"/>
                <a:ext cx="253815" cy="2538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" name="Равнобедренный треугольник 72"/>
              <p:cNvSpPr/>
              <p:nvPr/>
            </p:nvSpPr>
            <p:spPr>
              <a:xfrm rot="10800000">
                <a:off x="-1438882" y="3079206"/>
                <a:ext cx="178233" cy="27783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 </a:t>
                </a:r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7645026" y="1734484"/>
              <a:ext cx="2160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2</a:t>
              </a:r>
              <a:endParaRPr lang="ru-RU" sz="1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4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9598" y="1664312"/>
            <a:ext cx="834490" cy="58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9598" y="3589901"/>
            <a:ext cx="834490" cy="58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24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Прямоугольник 121"/>
          <p:cNvSpPr/>
          <p:nvPr/>
        </p:nvSpPr>
        <p:spPr>
          <a:xfrm>
            <a:off x="0" y="164393"/>
            <a:ext cx="7524328" cy="540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3" name="Picture 5" descr="Каталог Кружки от магазина Одежда+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230" y="25662"/>
            <a:ext cx="1425599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3" descr="C:\Users\SlavkoNV\Desktop\ИКТ\25 Другое\Салют\Город-б2-крас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78"/>
          <a:stretch/>
        </p:blipFill>
        <p:spPr bwMode="auto">
          <a:xfrm>
            <a:off x="-33338" y="3683000"/>
            <a:ext cx="9210676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C:\Users\SlavkoNV\Desktop\ИКТ\25 Другое\Салют\Салют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39752">
            <a:off x="7560549" y="5651085"/>
            <a:ext cx="1412236" cy="99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Прямоугольник 54"/>
          <p:cNvSpPr/>
          <p:nvPr/>
        </p:nvSpPr>
        <p:spPr>
          <a:xfrm>
            <a:off x="4018193" y="6596390"/>
            <a:ext cx="13681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9 МАЯ 2015 ГОДА</a:t>
            </a:r>
            <a:endParaRPr lang="ru-RU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15" name="Picture 6" descr="C:\Users\SlavkoNV\Desktop\ИКТ\25 Другое\Салют\Салют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14466">
            <a:off x="-300657" y="5081452"/>
            <a:ext cx="1725466" cy="121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Прямоугольник 78"/>
          <p:cNvSpPr/>
          <p:nvPr/>
        </p:nvSpPr>
        <p:spPr>
          <a:xfrm>
            <a:off x="186306" y="142006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ГДЕ СМОТРЕТЬ САЛЮТ </a:t>
            </a:r>
            <a:endParaRPr lang="ru-RU" sz="16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 </a:t>
            </a: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СЕВЕРНОМ АДМИНИСТРАТИВНОМ ОКРУГЕ</a:t>
            </a:r>
            <a:endParaRPr lang="ru-RU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1804700" y="5205100"/>
            <a:ext cx="535958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Первый салют за время Великой Отечественной 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войны 1941-1945 годов</a:t>
            </a:r>
            <a:endParaRPr lang="ru-RU" sz="105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5 августа 1943 года в Москве был дан артиллерийский салют войскам, освободившим Орел и Белгород</a:t>
            </a: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 За </a:t>
            </a:r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этими городами закрепилось название «город первого салюта</a:t>
            </a: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».</a:t>
            </a:r>
            <a:endParaRPr lang="ru-RU" sz="105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1804700" y="5733256"/>
            <a:ext cx="53595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Всего </a:t>
            </a: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за </a:t>
            </a:r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период Великой Отечественной войны было </a:t>
            </a: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произведено 365 победных салютов. Все они определялись и назначались приказами Верховного Главнокомандующего.</a:t>
            </a:r>
            <a:endParaRPr lang="ru-RU" sz="105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22" y="980486"/>
            <a:ext cx="4211638" cy="2592868"/>
            <a:chOff x="-4025332" y="908050"/>
            <a:chExt cx="4211638" cy="2592868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4025332" y="908050"/>
              <a:ext cx="4211638" cy="25928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" name="Picture 2" descr="C:\Users\SlavkoNV\Desktop\ИКТ\25 Другое\Салют\Салют-точки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42913" y="1404825"/>
              <a:ext cx="815282" cy="576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" name="Picture 2" descr="C:\Users\SlavkoNV\Desktop\ИКТ\25 Другое\Салют\Салют-точки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07723" y="2311170"/>
              <a:ext cx="653373" cy="461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6" name="TextBox 125"/>
            <p:cNvSpPr txBox="1"/>
            <p:nvPr/>
          </p:nvSpPr>
          <p:spPr>
            <a:xfrm>
              <a:off x="-1661057" y="2418913"/>
              <a:ext cx="3600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>
                  <a:solidFill>
                    <a:srgbClr val="C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-1715292" y="1569775"/>
              <a:ext cx="3600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>
                  <a:solidFill>
                    <a:srgbClr val="C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pic>
          <p:nvPicPr>
            <p:cNvPr id="133" name="Picture 2" descr="C:\Users\SlavkoNV\Desktop\ИКТ\25 Другое\Салют\Салют-точки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86537" y="1956416"/>
              <a:ext cx="815282" cy="576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5" name="TextBox 134"/>
            <p:cNvSpPr txBox="1"/>
            <p:nvPr/>
          </p:nvSpPr>
          <p:spPr>
            <a:xfrm>
              <a:off x="-1758916" y="2121366"/>
              <a:ext cx="3600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rgbClr val="C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3</a:t>
              </a:r>
              <a:endParaRPr lang="ru-RU" sz="10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6" name="Picture 2" descr="C:\Users\SlavkoNV\Desktop\ИКТ\25 Другое\Салют\Салют-точки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12776" y="1522453"/>
              <a:ext cx="815282" cy="576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7" name="TextBox 136"/>
            <p:cNvSpPr txBox="1"/>
            <p:nvPr/>
          </p:nvSpPr>
          <p:spPr>
            <a:xfrm>
              <a:off x="-2185155" y="1687403"/>
              <a:ext cx="3600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rgbClr val="C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1,2</a:t>
              </a:r>
              <a:endParaRPr lang="ru-RU" sz="10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8" name="Picture 2" descr="C:\Users\SlavkoNV\Desktop\ИКТ\25 Другое\Салют\Салют-точки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32756" y="1268760"/>
              <a:ext cx="815282" cy="576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9" name="TextBox 138"/>
            <p:cNvSpPr txBox="1"/>
            <p:nvPr/>
          </p:nvSpPr>
          <p:spPr>
            <a:xfrm>
              <a:off x="-2005135" y="1433710"/>
              <a:ext cx="3600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rgbClr val="C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5-7</a:t>
              </a:r>
              <a:endParaRPr lang="ru-RU" sz="10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0" name="Прямоугольник 139"/>
          <p:cNvSpPr/>
          <p:nvPr/>
        </p:nvSpPr>
        <p:spPr>
          <a:xfrm>
            <a:off x="2380559" y="2845313"/>
            <a:ext cx="4651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САО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4520771" y="1846033"/>
            <a:ext cx="19208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Фестивальная ул., </a:t>
            </a:r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д. </a:t>
            </a: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2Б,</a:t>
            </a:r>
          </a:p>
          <a:p>
            <a:pPr algn="ctr"/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Парк </a:t>
            </a:r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Дружбы</a:t>
            </a:r>
          </a:p>
        </p:txBody>
      </p:sp>
      <p:pic>
        <p:nvPicPr>
          <p:cNvPr id="142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81610" y="1030712"/>
            <a:ext cx="1376814" cy="910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21566" y="1030712"/>
            <a:ext cx="1349763" cy="9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" name="Прямоугольник 143"/>
          <p:cNvSpPr/>
          <p:nvPr/>
        </p:nvSpPr>
        <p:spPr>
          <a:xfrm>
            <a:off x="7295881" y="1846033"/>
            <a:ext cx="119616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Флотская ул., </a:t>
            </a:r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д.3</a:t>
            </a:r>
          </a:p>
        </p:txBody>
      </p:sp>
      <p:pic>
        <p:nvPicPr>
          <p:cNvPr id="145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74400" y="2311691"/>
            <a:ext cx="1368000" cy="923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" name="Прямоугольник 145"/>
          <p:cNvSpPr/>
          <p:nvPr/>
        </p:nvSpPr>
        <p:spPr>
          <a:xfrm>
            <a:off x="4508910" y="3286145"/>
            <a:ext cx="200730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Лавочкина ул., д.32,</a:t>
            </a:r>
          </a:p>
          <a:p>
            <a:pPr algn="ctr"/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Дворец </a:t>
            </a:r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спорта «Динамо»</a:t>
            </a:r>
          </a:p>
        </p:txBody>
      </p:sp>
      <p:pic>
        <p:nvPicPr>
          <p:cNvPr id="147" name="Picture 5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21566" y="2306940"/>
            <a:ext cx="1368000" cy="9334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" name="Прямоугольник 147"/>
          <p:cNvSpPr/>
          <p:nvPr/>
        </p:nvSpPr>
        <p:spPr>
          <a:xfrm>
            <a:off x="6845769" y="3286145"/>
            <a:ext cx="215909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1-й Лихачевский </a:t>
            </a: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переулок, </a:t>
            </a:r>
          </a:p>
          <a:p>
            <a:pPr algn="ctr"/>
            <a:r>
              <a:rPr lang="ru-RU" sz="10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Головинские</a:t>
            </a: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пруды</a:t>
            </a:r>
          </a:p>
        </p:txBody>
      </p:sp>
      <p:pic>
        <p:nvPicPr>
          <p:cNvPr id="149" name="Picture 6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9478" y="3734799"/>
            <a:ext cx="1368000" cy="9235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" name="Прямоугольник 149"/>
          <p:cNvSpPr/>
          <p:nvPr/>
        </p:nvSpPr>
        <p:spPr>
          <a:xfrm>
            <a:off x="530698" y="4656608"/>
            <a:ext cx="196399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Клинская </a:t>
            </a:r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ул</a:t>
            </a: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., д.2, </a:t>
            </a:r>
          </a:p>
          <a:p>
            <a:pPr algn="ctr"/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Парк </a:t>
            </a:r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«</a:t>
            </a:r>
            <a:r>
              <a:rPr lang="ru-RU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Грачёво</a:t>
            </a:r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»</a:t>
            </a:r>
          </a:p>
        </p:txBody>
      </p:sp>
      <p:pic>
        <p:nvPicPr>
          <p:cNvPr id="151" name="Picture 7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27578" y="3736739"/>
            <a:ext cx="1368000" cy="9196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" name="Прямоугольник 151"/>
          <p:cNvSpPr/>
          <p:nvPr/>
        </p:nvSpPr>
        <p:spPr>
          <a:xfrm>
            <a:off x="2511815" y="4656608"/>
            <a:ext cx="224131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Ангарская ул., д.45,</a:t>
            </a:r>
          </a:p>
          <a:p>
            <a:pPr algn="ctr"/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Парк </a:t>
            </a:r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Дмитровский</a:t>
            </a:r>
          </a:p>
        </p:txBody>
      </p:sp>
      <p:pic>
        <p:nvPicPr>
          <p:cNvPr id="153" name="Picture 8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83233" y="3777965"/>
            <a:ext cx="1368000" cy="8372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" name="Прямоугольник 153"/>
          <p:cNvSpPr/>
          <p:nvPr/>
        </p:nvSpPr>
        <p:spPr>
          <a:xfrm>
            <a:off x="4439326" y="4656608"/>
            <a:ext cx="199257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Софьи Ковалевской ул., вл.1,</a:t>
            </a:r>
          </a:p>
          <a:p>
            <a:pPr algn="ctr"/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Парк </a:t>
            </a:r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ВИСХОМ</a:t>
            </a:r>
          </a:p>
        </p:txBody>
      </p:sp>
      <p:pic>
        <p:nvPicPr>
          <p:cNvPr id="155" name="Picture 9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43468" y="3781714"/>
            <a:ext cx="1368000" cy="8297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" name="Прямоугольник 155"/>
          <p:cNvSpPr/>
          <p:nvPr/>
        </p:nvSpPr>
        <p:spPr>
          <a:xfrm>
            <a:off x="6752637" y="4656608"/>
            <a:ext cx="219145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Петровско-Разумовская аллея, </a:t>
            </a: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д.22, </a:t>
            </a:r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Петровский парк</a:t>
            </a:r>
          </a:p>
        </p:txBody>
      </p:sp>
      <p:grpSp>
        <p:nvGrpSpPr>
          <p:cNvPr id="157" name="Группа 156"/>
          <p:cNvGrpSpPr/>
          <p:nvPr/>
        </p:nvGrpSpPr>
        <p:grpSpPr>
          <a:xfrm>
            <a:off x="5488569" y="1012285"/>
            <a:ext cx="253815" cy="482956"/>
            <a:chOff x="7626131" y="1734484"/>
            <a:chExt cx="253815" cy="482956"/>
          </a:xfrm>
        </p:grpSpPr>
        <p:grpSp>
          <p:nvGrpSpPr>
            <p:cNvPr id="158" name="Группа 157"/>
            <p:cNvGrpSpPr/>
            <p:nvPr/>
          </p:nvGrpSpPr>
          <p:grpSpPr>
            <a:xfrm>
              <a:off x="7626131" y="1747549"/>
              <a:ext cx="253815" cy="469891"/>
              <a:chOff x="-1476672" y="2887153"/>
              <a:chExt cx="253815" cy="469891"/>
            </a:xfrm>
            <a:gradFill flip="none" rotWithShape="1">
              <a:gsLst>
                <a:gs pos="0">
                  <a:srgbClr val="1FB5EA">
                    <a:shade val="30000"/>
                    <a:satMod val="115000"/>
                  </a:srgbClr>
                </a:gs>
                <a:gs pos="50000">
                  <a:srgbClr val="1FB5EA">
                    <a:shade val="67500"/>
                    <a:satMod val="115000"/>
                  </a:srgbClr>
                </a:gs>
                <a:gs pos="100000">
                  <a:srgbClr val="1FB5E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grpSpPr>
          <p:sp>
            <p:nvSpPr>
              <p:cNvPr id="160" name="Овал 159"/>
              <p:cNvSpPr/>
              <p:nvPr/>
            </p:nvSpPr>
            <p:spPr>
              <a:xfrm>
                <a:off x="-1476672" y="2887153"/>
                <a:ext cx="253815" cy="2538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1" name="Равнобедренный треугольник 160"/>
              <p:cNvSpPr/>
              <p:nvPr/>
            </p:nvSpPr>
            <p:spPr>
              <a:xfrm rot="10800000">
                <a:off x="-1438881" y="3079206"/>
                <a:ext cx="178233" cy="27783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 </a:t>
                </a:r>
              </a:p>
            </p:txBody>
          </p:sp>
        </p:grpSp>
        <p:sp>
          <p:nvSpPr>
            <p:cNvPr id="159" name="TextBox 158"/>
            <p:cNvSpPr txBox="1"/>
            <p:nvPr/>
          </p:nvSpPr>
          <p:spPr>
            <a:xfrm>
              <a:off x="7645026" y="1734484"/>
              <a:ext cx="2160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</a:t>
              </a:r>
              <a:endParaRPr lang="ru-RU" sz="1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2" name="Группа 161"/>
          <p:cNvGrpSpPr/>
          <p:nvPr/>
        </p:nvGrpSpPr>
        <p:grpSpPr>
          <a:xfrm>
            <a:off x="7492672" y="872793"/>
            <a:ext cx="253815" cy="482956"/>
            <a:chOff x="7626131" y="1734484"/>
            <a:chExt cx="253815" cy="482956"/>
          </a:xfrm>
        </p:grpSpPr>
        <p:grpSp>
          <p:nvGrpSpPr>
            <p:cNvPr id="163" name="Группа 162"/>
            <p:cNvGrpSpPr/>
            <p:nvPr/>
          </p:nvGrpSpPr>
          <p:grpSpPr>
            <a:xfrm>
              <a:off x="7626131" y="1747549"/>
              <a:ext cx="253815" cy="469891"/>
              <a:chOff x="-1476672" y="2887153"/>
              <a:chExt cx="253815" cy="469891"/>
            </a:xfrm>
            <a:gradFill flip="none" rotWithShape="1">
              <a:gsLst>
                <a:gs pos="0">
                  <a:srgbClr val="1FB5EA">
                    <a:shade val="30000"/>
                    <a:satMod val="115000"/>
                  </a:srgbClr>
                </a:gs>
                <a:gs pos="50000">
                  <a:srgbClr val="1FB5EA">
                    <a:shade val="67500"/>
                    <a:satMod val="115000"/>
                  </a:srgbClr>
                </a:gs>
                <a:gs pos="100000">
                  <a:srgbClr val="1FB5E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grpSpPr>
          <p:sp>
            <p:nvSpPr>
              <p:cNvPr id="165" name="Овал 164"/>
              <p:cNvSpPr/>
              <p:nvPr/>
            </p:nvSpPr>
            <p:spPr>
              <a:xfrm>
                <a:off x="-1476672" y="2887153"/>
                <a:ext cx="253815" cy="2538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6" name="Равнобедренный треугольник 165"/>
              <p:cNvSpPr/>
              <p:nvPr/>
            </p:nvSpPr>
            <p:spPr>
              <a:xfrm rot="10800000">
                <a:off x="-1438881" y="3079206"/>
                <a:ext cx="178233" cy="27783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 </a:t>
                </a:r>
              </a:p>
            </p:txBody>
          </p:sp>
        </p:grpSp>
        <p:sp>
          <p:nvSpPr>
            <p:cNvPr id="164" name="TextBox 163"/>
            <p:cNvSpPr txBox="1"/>
            <p:nvPr/>
          </p:nvSpPr>
          <p:spPr>
            <a:xfrm>
              <a:off x="7645026" y="1734484"/>
              <a:ext cx="2160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2</a:t>
              </a:r>
              <a:endParaRPr lang="ru-RU" sz="1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7" name="Группа 166"/>
          <p:cNvGrpSpPr/>
          <p:nvPr/>
        </p:nvGrpSpPr>
        <p:grpSpPr>
          <a:xfrm>
            <a:off x="5467842" y="2318649"/>
            <a:ext cx="253815" cy="482956"/>
            <a:chOff x="7626131" y="1734484"/>
            <a:chExt cx="253815" cy="482956"/>
          </a:xfrm>
        </p:grpSpPr>
        <p:grpSp>
          <p:nvGrpSpPr>
            <p:cNvPr id="168" name="Группа 167"/>
            <p:cNvGrpSpPr/>
            <p:nvPr/>
          </p:nvGrpSpPr>
          <p:grpSpPr>
            <a:xfrm>
              <a:off x="7626131" y="1747549"/>
              <a:ext cx="253815" cy="469891"/>
              <a:chOff x="-1476672" y="2887153"/>
              <a:chExt cx="253815" cy="469891"/>
            </a:xfrm>
            <a:gradFill flip="none" rotWithShape="1">
              <a:gsLst>
                <a:gs pos="0">
                  <a:srgbClr val="1FB5EA">
                    <a:shade val="30000"/>
                    <a:satMod val="115000"/>
                  </a:srgbClr>
                </a:gs>
                <a:gs pos="50000">
                  <a:srgbClr val="1FB5EA">
                    <a:shade val="67500"/>
                    <a:satMod val="115000"/>
                  </a:srgbClr>
                </a:gs>
                <a:gs pos="100000">
                  <a:srgbClr val="1FB5E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grpSpPr>
          <p:sp>
            <p:nvSpPr>
              <p:cNvPr id="170" name="Овал 169"/>
              <p:cNvSpPr/>
              <p:nvPr/>
            </p:nvSpPr>
            <p:spPr>
              <a:xfrm>
                <a:off x="-1476672" y="2887153"/>
                <a:ext cx="253815" cy="2538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1" name="Равнобедренный треугольник 170"/>
              <p:cNvSpPr/>
              <p:nvPr/>
            </p:nvSpPr>
            <p:spPr>
              <a:xfrm rot="10800000">
                <a:off x="-1438881" y="3079206"/>
                <a:ext cx="178233" cy="27783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 </a:t>
                </a:r>
              </a:p>
            </p:txBody>
          </p:sp>
        </p:grpSp>
        <p:sp>
          <p:nvSpPr>
            <p:cNvPr id="169" name="TextBox 168"/>
            <p:cNvSpPr txBox="1"/>
            <p:nvPr/>
          </p:nvSpPr>
          <p:spPr>
            <a:xfrm>
              <a:off x="7645026" y="1734484"/>
              <a:ext cx="2160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3</a:t>
              </a:r>
              <a:endParaRPr lang="ru-RU" sz="1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2" name="Группа 171"/>
          <p:cNvGrpSpPr/>
          <p:nvPr/>
        </p:nvGrpSpPr>
        <p:grpSpPr>
          <a:xfrm>
            <a:off x="7750712" y="2260833"/>
            <a:ext cx="253815" cy="482956"/>
            <a:chOff x="7626131" y="1734484"/>
            <a:chExt cx="253815" cy="482956"/>
          </a:xfrm>
        </p:grpSpPr>
        <p:grpSp>
          <p:nvGrpSpPr>
            <p:cNvPr id="173" name="Группа 172"/>
            <p:cNvGrpSpPr/>
            <p:nvPr/>
          </p:nvGrpSpPr>
          <p:grpSpPr>
            <a:xfrm>
              <a:off x="7626131" y="1747549"/>
              <a:ext cx="253815" cy="469891"/>
              <a:chOff x="-1476672" y="2887153"/>
              <a:chExt cx="253815" cy="469891"/>
            </a:xfrm>
            <a:gradFill flip="none" rotWithShape="1">
              <a:gsLst>
                <a:gs pos="0">
                  <a:srgbClr val="1FB5EA">
                    <a:shade val="30000"/>
                    <a:satMod val="115000"/>
                  </a:srgbClr>
                </a:gs>
                <a:gs pos="50000">
                  <a:srgbClr val="1FB5EA">
                    <a:shade val="67500"/>
                    <a:satMod val="115000"/>
                  </a:srgbClr>
                </a:gs>
                <a:gs pos="100000">
                  <a:srgbClr val="1FB5E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grpSpPr>
          <p:sp>
            <p:nvSpPr>
              <p:cNvPr id="175" name="Овал 174"/>
              <p:cNvSpPr/>
              <p:nvPr/>
            </p:nvSpPr>
            <p:spPr>
              <a:xfrm>
                <a:off x="-1476672" y="2887153"/>
                <a:ext cx="253815" cy="2538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6" name="Равнобедренный треугольник 175"/>
              <p:cNvSpPr/>
              <p:nvPr/>
            </p:nvSpPr>
            <p:spPr>
              <a:xfrm rot="10800000">
                <a:off x="-1438881" y="3079206"/>
                <a:ext cx="178233" cy="27783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 </a:t>
                </a:r>
              </a:p>
            </p:txBody>
          </p:sp>
        </p:grpSp>
        <p:sp>
          <p:nvSpPr>
            <p:cNvPr id="174" name="TextBox 173"/>
            <p:cNvSpPr txBox="1"/>
            <p:nvPr/>
          </p:nvSpPr>
          <p:spPr>
            <a:xfrm>
              <a:off x="7645026" y="1734484"/>
              <a:ext cx="2160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4</a:t>
              </a:r>
              <a:endParaRPr lang="ru-RU" sz="1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7" name="Группа 176"/>
          <p:cNvGrpSpPr/>
          <p:nvPr/>
        </p:nvGrpSpPr>
        <p:grpSpPr>
          <a:xfrm>
            <a:off x="1320560" y="3731731"/>
            <a:ext cx="253815" cy="482956"/>
            <a:chOff x="7626131" y="1734484"/>
            <a:chExt cx="253815" cy="482956"/>
          </a:xfrm>
        </p:grpSpPr>
        <p:grpSp>
          <p:nvGrpSpPr>
            <p:cNvPr id="178" name="Группа 177"/>
            <p:cNvGrpSpPr/>
            <p:nvPr/>
          </p:nvGrpSpPr>
          <p:grpSpPr>
            <a:xfrm>
              <a:off x="7626131" y="1747549"/>
              <a:ext cx="253815" cy="469891"/>
              <a:chOff x="-1476672" y="2887153"/>
              <a:chExt cx="253815" cy="469891"/>
            </a:xfrm>
            <a:gradFill flip="none" rotWithShape="1">
              <a:gsLst>
                <a:gs pos="0">
                  <a:srgbClr val="1FB5EA">
                    <a:shade val="30000"/>
                    <a:satMod val="115000"/>
                  </a:srgbClr>
                </a:gs>
                <a:gs pos="50000">
                  <a:srgbClr val="1FB5EA">
                    <a:shade val="67500"/>
                    <a:satMod val="115000"/>
                  </a:srgbClr>
                </a:gs>
                <a:gs pos="100000">
                  <a:srgbClr val="1FB5E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grpSpPr>
          <p:sp>
            <p:nvSpPr>
              <p:cNvPr id="180" name="Овал 179"/>
              <p:cNvSpPr/>
              <p:nvPr/>
            </p:nvSpPr>
            <p:spPr>
              <a:xfrm>
                <a:off x="-1476672" y="2887153"/>
                <a:ext cx="253815" cy="2538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1" name="Равнобедренный треугольник 180"/>
              <p:cNvSpPr/>
              <p:nvPr/>
            </p:nvSpPr>
            <p:spPr>
              <a:xfrm rot="10800000">
                <a:off x="-1438881" y="3079206"/>
                <a:ext cx="178233" cy="27783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 </a:t>
                </a:r>
              </a:p>
            </p:txBody>
          </p:sp>
        </p:grpSp>
        <p:sp>
          <p:nvSpPr>
            <p:cNvPr id="179" name="TextBox 178"/>
            <p:cNvSpPr txBox="1"/>
            <p:nvPr/>
          </p:nvSpPr>
          <p:spPr>
            <a:xfrm>
              <a:off x="7645026" y="1734484"/>
              <a:ext cx="2160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5</a:t>
              </a:r>
              <a:endParaRPr lang="ru-RU" sz="1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2" name="Группа 181"/>
          <p:cNvGrpSpPr/>
          <p:nvPr/>
        </p:nvGrpSpPr>
        <p:grpSpPr>
          <a:xfrm>
            <a:off x="3238065" y="3587904"/>
            <a:ext cx="253815" cy="482956"/>
            <a:chOff x="7626131" y="1734484"/>
            <a:chExt cx="253815" cy="482956"/>
          </a:xfrm>
        </p:grpSpPr>
        <p:grpSp>
          <p:nvGrpSpPr>
            <p:cNvPr id="183" name="Группа 182"/>
            <p:cNvGrpSpPr/>
            <p:nvPr/>
          </p:nvGrpSpPr>
          <p:grpSpPr>
            <a:xfrm>
              <a:off x="7626131" y="1747549"/>
              <a:ext cx="253815" cy="469891"/>
              <a:chOff x="-1476672" y="2887153"/>
              <a:chExt cx="253815" cy="469891"/>
            </a:xfrm>
            <a:gradFill flip="none" rotWithShape="1">
              <a:gsLst>
                <a:gs pos="0">
                  <a:srgbClr val="1FB5EA">
                    <a:shade val="30000"/>
                    <a:satMod val="115000"/>
                  </a:srgbClr>
                </a:gs>
                <a:gs pos="50000">
                  <a:srgbClr val="1FB5EA">
                    <a:shade val="67500"/>
                    <a:satMod val="115000"/>
                  </a:srgbClr>
                </a:gs>
                <a:gs pos="100000">
                  <a:srgbClr val="1FB5E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grpSpPr>
          <p:sp>
            <p:nvSpPr>
              <p:cNvPr id="185" name="Овал 184"/>
              <p:cNvSpPr/>
              <p:nvPr/>
            </p:nvSpPr>
            <p:spPr>
              <a:xfrm>
                <a:off x="-1476672" y="2887153"/>
                <a:ext cx="253815" cy="2538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6" name="Равнобедренный треугольник 185"/>
              <p:cNvSpPr/>
              <p:nvPr/>
            </p:nvSpPr>
            <p:spPr>
              <a:xfrm rot="10800000">
                <a:off x="-1438881" y="3079206"/>
                <a:ext cx="178233" cy="27783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 </a:t>
                </a:r>
              </a:p>
            </p:txBody>
          </p:sp>
        </p:grpSp>
        <p:sp>
          <p:nvSpPr>
            <p:cNvPr id="184" name="TextBox 183"/>
            <p:cNvSpPr txBox="1"/>
            <p:nvPr/>
          </p:nvSpPr>
          <p:spPr>
            <a:xfrm>
              <a:off x="7645026" y="1734484"/>
              <a:ext cx="2160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6</a:t>
              </a:r>
              <a:endParaRPr lang="ru-RU" sz="1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7" name="Группа 186"/>
          <p:cNvGrpSpPr/>
          <p:nvPr/>
        </p:nvGrpSpPr>
        <p:grpSpPr>
          <a:xfrm>
            <a:off x="5218597" y="3744796"/>
            <a:ext cx="253815" cy="482956"/>
            <a:chOff x="7626131" y="1734484"/>
            <a:chExt cx="253815" cy="482956"/>
          </a:xfrm>
        </p:grpSpPr>
        <p:grpSp>
          <p:nvGrpSpPr>
            <p:cNvPr id="188" name="Группа 187"/>
            <p:cNvGrpSpPr/>
            <p:nvPr/>
          </p:nvGrpSpPr>
          <p:grpSpPr>
            <a:xfrm>
              <a:off x="7626131" y="1747549"/>
              <a:ext cx="253815" cy="469891"/>
              <a:chOff x="-1476672" y="2887153"/>
              <a:chExt cx="253815" cy="469891"/>
            </a:xfrm>
            <a:gradFill flip="none" rotWithShape="1">
              <a:gsLst>
                <a:gs pos="0">
                  <a:srgbClr val="1FB5EA">
                    <a:shade val="30000"/>
                    <a:satMod val="115000"/>
                  </a:srgbClr>
                </a:gs>
                <a:gs pos="50000">
                  <a:srgbClr val="1FB5EA">
                    <a:shade val="67500"/>
                    <a:satMod val="115000"/>
                  </a:srgbClr>
                </a:gs>
                <a:gs pos="100000">
                  <a:srgbClr val="1FB5E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grpSpPr>
          <p:sp>
            <p:nvSpPr>
              <p:cNvPr id="190" name="Овал 189"/>
              <p:cNvSpPr/>
              <p:nvPr/>
            </p:nvSpPr>
            <p:spPr>
              <a:xfrm>
                <a:off x="-1476672" y="2887153"/>
                <a:ext cx="253815" cy="2538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1" name="Равнобедренный треугольник 190"/>
              <p:cNvSpPr/>
              <p:nvPr/>
            </p:nvSpPr>
            <p:spPr>
              <a:xfrm rot="10800000">
                <a:off x="-1438881" y="3079206"/>
                <a:ext cx="178233" cy="27783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 </a:t>
                </a:r>
              </a:p>
            </p:txBody>
          </p:sp>
        </p:grpSp>
        <p:sp>
          <p:nvSpPr>
            <p:cNvPr id="189" name="TextBox 188"/>
            <p:cNvSpPr txBox="1"/>
            <p:nvPr/>
          </p:nvSpPr>
          <p:spPr>
            <a:xfrm>
              <a:off x="7645026" y="1734484"/>
              <a:ext cx="2160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7</a:t>
              </a:r>
              <a:endParaRPr lang="ru-RU" sz="1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2" name="Группа 191"/>
          <p:cNvGrpSpPr/>
          <p:nvPr/>
        </p:nvGrpSpPr>
        <p:grpSpPr>
          <a:xfrm>
            <a:off x="7778376" y="3872025"/>
            <a:ext cx="253815" cy="482956"/>
            <a:chOff x="7626131" y="1734484"/>
            <a:chExt cx="253815" cy="482956"/>
          </a:xfrm>
        </p:grpSpPr>
        <p:grpSp>
          <p:nvGrpSpPr>
            <p:cNvPr id="193" name="Группа 192"/>
            <p:cNvGrpSpPr/>
            <p:nvPr/>
          </p:nvGrpSpPr>
          <p:grpSpPr>
            <a:xfrm>
              <a:off x="7626131" y="1747549"/>
              <a:ext cx="253815" cy="469891"/>
              <a:chOff x="-1476672" y="2887153"/>
              <a:chExt cx="253815" cy="469891"/>
            </a:xfrm>
            <a:gradFill flip="none" rotWithShape="1">
              <a:gsLst>
                <a:gs pos="0">
                  <a:srgbClr val="1FB5EA">
                    <a:shade val="30000"/>
                    <a:satMod val="115000"/>
                  </a:srgbClr>
                </a:gs>
                <a:gs pos="50000">
                  <a:srgbClr val="1FB5EA">
                    <a:shade val="67500"/>
                    <a:satMod val="115000"/>
                  </a:srgbClr>
                </a:gs>
                <a:gs pos="100000">
                  <a:srgbClr val="1FB5E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grpSpPr>
          <p:sp>
            <p:nvSpPr>
              <p:cNvPr id="195" name="Овал 194"/>
              <p:cNvSpPr/>
              <p:nvPr/>
            </p:nvSpPr>
            <p:spPr>
              <a:xfrm>
                <a:off x="-1476672" y="2887153"/>
                <a:ext cx="253815" cy="2538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6" name="Равнобедренный треугольник 195"/>
              <p:cNvSpPr/>
              <p:nvPr/>
            </p:nvSpPr>
            <p:spPr>
              <a:xfrm rot="10800000">
                <a:off x="-1438881" y="3079206"/>
                <a:ext cx="178233" cy="27783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 </a:t>
                </a:r>
              </a:p>
            </p:txBody>
          </p:sp>
        </p:grpSp>
        <p:sp>
          <p:nvSpPr>
            <p:cNvPr id="194" name="TextBox 193"/>
            <p:cNvSpPr txBox="1"/>
            <p:nvPr/>
          </p:nvSpPr>
          <p:spPr>
            <a:xfrm>
              <a:off x="7645026" y="1734484"/>
              <a:ext cx="2160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8</a:t>
              </a:r>
              <a:endParaRPr lang="ru-RU" sz="1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7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105" y="1216036"/>
            <a:ext cx="76416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105" y="2503655"/>
            <a:ext cx="76416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105" y="3926584"/>
            <a:ext cx="76416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0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5736" y="3926584"/>
            <a:ext cx="76416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4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Прямоугольник 94"/>
          <p:cNvSpPr/>
          <p:nvPr/>
        </p:nvSpPr>
        <p:spPr>
          <a:xfrm>
            <a:off x="0" y="164393"/>
            <a:ext cx="7524328" cy="540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6" name="Picture 5" descr="Каталог Кружки от магазина Одежда+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230" y="25662"/>
            <a:ext cx="1425599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3" descr="C:\Users\SlavkoNV\Desktop\ИКТ\25 Другое\Салют\Город-б2-крас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78"/>
          <a:stretch/>
        </p:blipFill>
        <p:spPr bwMode="auto">
          <a:xfrm>
            <a:off x="-33338" y="3683000"/>
            <a:ext cx="9210676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Прямоугольник 60"/>
          <p:cNvSpPr/>
          <p:nvPr/>
        </p:nvSpPr>
        <p:spPr>
          <a:xfrm>
            <a:off x="4018193" y="6596390"/>
            <a:ext cx="13681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9 МАЯ 2015 ГОДА</a:t>
            </a:r>
            <a:endParaRPr lang="ru-RU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251520" y="3642409"/>
            <a:ext cx="386128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Первый салют за время Великой Отечественной </a:t>
            </a:r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войны</a:t>
            </a:r>
          </a:p>
          <a:p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1941-1945 годов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5 августа 1943 года в Москве был дан артиллерийский салют войскам, освободившим Орел и Белгород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За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этими городами закрепилось название «город первого салюта».</a:t>
            </a:r>
          </a:p>
        </p:txBody>
      </p:sp>
      <p:sp>
        <p:nvSpPr>
          <p:cNvPr id="118" name="Прямоугольник 117"/>
          <p:cNvSpPr/>
          <p:nvPr/>
        </p:nvSpPr>
        <p:spPr>
          <a:xfrm>
            <a:off x="251520" y="4581128"/>
            <a:ext cx="38612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Всего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за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период Великой Отечественной войны было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произведено 365 победных салютов.</a:t>
            </a:r>
          </a:p>
          <a:p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Все они определялись и назначались приказами Верховного Главнокомандующего.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19" name="Picture 6" descr="C:\Users\SlavkoNV\Desktop\ИКТ\25 Другое\Салют\Салют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6876">
            <a:off x="970634" y="5243274"/>
            <a:ext cx="1393138" cy="98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" name="Прямоугольник 182"/>
          <p:cNvSpPr/>
          <p:nvPr/>
        </p:nvSpPr>
        <p:spPr>
          <a:xfrm>
            <a:off x="186306" y="142006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ГДЕ СМОТРЕТЬ САЛЮТ</a:t>
            </a:r>
          </a:p>
          <a:p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В СЕВЕРО-ВОСТОЧНОМ АДМИНИСТРАТИВНОМ ОКРУГЕ</a:t>
            </a:r>
          </a:p>
        </p:txBody>
      </p:sp>
      <p:pic>
        <p:nvPicPr>
          <p:cNvPr id="185" name="Picture 5" descr="C:\Users\SlavkoNV\Desktop\ИКТ\25 Другое\Салют\Салют-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22685">
            <a:off x="2843917" y="5220536"/>
            <a:ext cx="1629450" cy="115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96" y="980728"/>
            <a:ext cx="4139952" cy="25110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Picture 2" descr="C:\Users\SlavkoNV\Desktop\ИКТ\25 Другое\Салют\Салют-точки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561" y="2330273"/>
            <a:ext cx="653373" cy="46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2" descr="C:\Users\SlavkoNV\Desktop\ИКТ\25 Другое\Салют\Салют-точки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873" y="2097544"/>
            <a:ext cx="653373" cy="46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2" descr="C:\Users\SlavkoNV\Desktop\ИКТ\25 Другое\Салют\Салют-точки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46" y="2047466"/>
            <a:ext cx="653373" cy="46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2" descr="C:\Users\SlavkoNV\Desktop\ИКТ\25 Другое\Салют\Салют-точки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622" y="2047466"/>
            <a:ext cx="653373" cy="46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2" descr="C:\Users\SlavkoNV\Desktop\ИКТ\25 Другое\Салют\Салют-точки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792" y="1918756"/>
            <a:ext cx="653373" cy="46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" descr="C:\Users\SlavkoNV\Desktop\ИКТ\25 Другое\Салют\Салют-точки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44" y="1613519"/>
            <a:ext cx="653373" cy="46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C:\Users\SlavkoNV\Desktop\ИКТ\25 Другое\Салют\Салют-точки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791" y="1512231"/>
            <a:ext cx="653373" cy="46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" descr="C:\Users\SlavkoNV\Desktop\ИКТ\25 Другое\Салют\Салют-точки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59344"/>
            <a:ext cx="653373" cy="46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TextBox 115"/>
          <p:cNvSpPr txBox="1"/>
          <p:nvPr/>
        </p:nvSpPr>
        <p:spPr>
          <a:xfrm>
            <a:off x="2069577" y="2434486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  <a:endParaRPr lang="ru-RU" sz="1000" b="1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1899750" y="1721648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</a:t>
            </a:r>
            <a:endParaRPr lang="ru-RU" sz="1000" b="1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703383" y="1367895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</a:t>
            </a:r>
            <a:endParaRPr lang="ru-RU" sz="1000" b="1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738113" y="2188224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4</a:t>
            </a:r>
            <a:endParaRPr lang="ru-RU" sz="1000" b="1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1928940" y="2168731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2089910" y="2196897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6</a:t>
            </a:r>
            <a:endParaRPr lang="ru-RU" sz="1000" b="1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2107678" y="2025785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2110395" y="1616169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38" name="Прямоугольник 137"/>
          <p:cNvSpPr/>
          <p:nvPr/>
        </p:nvSpPr>
        <p:spPr>
          <a:xfrm>
            <a:off x="1865557" y="2712157"/>
            <a:ext cx="5565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СВАО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139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88024" y="845554"/>
            <a:ext cx="1421027" cy="9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" name="Прямоугольник 139"/>
          <p:cNvSpPr/>
          <p:nvPr/>
        </p:nvSpPr>
        <p:spPr>
          <a:xfrm>
            <a:off x="4603434" y="1645256"/>
            <a:ext cx="183415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Пр-т Мира, д.128</a:t>
            </a:r>
          </a:p>
          <a:p>
            <a:pPr algn="ctr"/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Церковная </a:t>
            </a:r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горка</a:t>
            </a:r>
          </a:p>
        </p:txBody>
      </p:sp>
      <p:pic>
        <p:nvPicPr>
          <p:cNvPr id="141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14298" y="845554"/>
            <a:ext cx="1403682" cy="9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" name="Прямоугольник 142"/>
          <p:cNvSpPr/>
          <p:nvPr/>
        </p:nvSpPr>
        <p:spPr>
          <a:xfrm>
            <a:off x="6915643" y="1645256"/>
            <a:ext cx="177521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Инженерная ул</a:t>
            </a: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., д.1  </a:t>
            </a:r>
          </a:p>
          <a:p>
            <a:pPr algn="ctr"/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около </a:t>
            </a:r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к/т «МАРС»</a:t>
            </a:r>
          </a:p>
        </p:txBody>
      </p:sp>
      <p:sp>
        <p:nvSpPr>
          <p:cNvPr id="144" name="Прямоугольник 143"/>
          <p:cNvSpPr/>
          <p:nvPr/>
        </p:nvSpPr>
        <p:spPr>
          <a:xfrm>
            <a:off x="4712404" y="2841517"/>
            <a:ext cx="1616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Череповецкая ул., д.3 </a:t>
            </a:r>
          </a:p>
          <a:p>
            <a:pPr algn="ctr"/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Лианозовский </a:t>
            </a:r>
            <a:r>
              <a:rPr lang="ru-RU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ПКиО</a:t>
            </a:r>
            <a:endParaRPr lang="ru-RU" sz="105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45" name="Picture 5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94595" y="2054560"/>
            <a:ext cx="1407884" cy="9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" name="Picture 7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09661" y="2054560"/>
            <a:ext cx="1412956" cy="9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" name="Прямоугольник 146"/>
          <p:cNvSpPr/>
          <p:nvPr/>
        </p:nvSpPr>
        <p:spPr>
          <a:xfrm>
            <a:off x="6425986" y="2851825"/>
            <a:ext cx="275452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Ботаническая ул., </a:t>
            </a:r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д.4 </a:t>
            </a:r>
            <a:endParaRPr lang="ru-RU" sz="105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Главный </a:t>
            </a:r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Ботанический </a:t>
            </a: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сад РАН</a:t>
            </a:r>
          </a:p>
          <a:p>
            <a:pPr algn="ctr"/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им</a:t>
            </a:r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 </a:t>
            </a:r>
            <a:r>
              <a:rPr lang="ru-RU" sz="10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В.Н.Цицина</a:t>
            </a: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105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48" name="Picture 8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01790" y="3427018"/>
            <a:ext cx="1393494" cy="8876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" name="Прямоугольник 148"/>
          <p:cNvSpPr/>
          <p:nvPr/>
        </p:nvSpPr>
        <p:spPr>
          <a:xfrm>
            <a:off x="4392410" y="4293002"/>
            <a:ext cx="225620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1-я Останкинская ул., </a:t>
            </a:r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д. 5 </a:t>
            </a:r>
            <a:endParaRPr lang="ru-RU" sz="105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Парк </a:t>
            </a:r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СПК  «Останкино», территория около </a:t>
            </a: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«</a:t>
            </a:r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Дворцового пруда»</a:t>
            </a:r>
          </a:p>
        </p:txBody>
      </p:sp>
      <p:pic>
        <p:nvPicPr>
          <p:cNvPr id="150" name="Picture 9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44272" y="3420825"/>
            <a:ext cx="1343734" cy="9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" name="Прямоугольник 150"/>
          <p:cNvSpPr/>
          <p:nvPr/>
        </p:nvSpPr>
        <p:spPr>
          <a:xfrm>
            <a:off x="6675148" y="4327118"/>
            <a:ext cx="225620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ВДНХ</a:t>
            </a:r>
            <a:endParaRPr lang="ru-RU" sz="105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52" name="Picture 10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90608" y="4869066"/>
            <a:ext cx="1415858" cy="9107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" name="Прямоугольник 152"/>
          <p:cNvSpPr/>
          <p:nvPr/>
        </p:nvSpPr>
        <p:spPr>
          <a:xfrm>
            <a:off x="4139952" y="5677798"/>
            <a:ext cx="274386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Пойменная территория реки </a:t>
            </a:r>
            <a:r>
              <a:rPr lang="ru-RU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Чермянка</a:t>
            </a: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,</a:t>
            </a:r>
          </a:p>
          <a:p>
            <a:pPr algn="ctr"/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пересечение </a:t>
            </a:r>
            <a:r>
              <a:rPr lang="ru-RU" sz="10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Юрловского</a:t>
            </a: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0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</a:t>
            </a: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-да </a:t>
            </a:r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и </a:t>
            </a: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улицы Дежнева</a:t>
            </a:r>
            <a:endParaRPr lang="ru-RU" sz="105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54" name="Picture 11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9838" y="4887336"/>
            <a:ext cx="1432602" cy="8742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" name="Прямоугольник 154"/>
          <p:cNvSpPr/>
          <p:nvPr/>
        </p:nvSpPr>
        <p:spPr>
          <a:xfrm>
            <a:off x="6735489" y="5677798"/>
            <a:ext cx="213552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Пр-т Мира</a:t>
            </a:r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д.188</a:t>
            </a:r>
          </a:p>
          <a:p>
            <a:pPr algn="ctr"/>
            <a:r>
              <a:rPr lang="ru-RU" sz="10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Ростокинский</a:t>
            </a: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акведук </a:t>
            </a:r>
          </a:p>
        </p:txBody>
      </p:sp>
      <p:pic>
        <p:nvPicPr>
          <p:cNvPr id="156" name="Picture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0192" y="1025554"/>
            <a:ext cx="76416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0192" y="2234560"/>
            <a:ext cx="76416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Picture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0192" y="3600825"/>
            <a:ext cx="76416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" name="Picture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0192" y="5054452"/>
            <a:ext cx="76416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0" name="Группа 159"/>
          <p:cNvGrpSpPr/>
          <p:nvPr/>
        </p:nvGrpSpPr>
        <p:grpSpPr>
          <a:xfrm>
            <a:off x="5164144" y="1102442"/>
            <a:ext cx="253815" cy="482956"/>
            <a:chOff x="7626131" y="1734484"/>
            <a:chExt cx="253815" cy="482956"/>
          </a:xfrm>
        </p:grpSpPr>
        <p:grpSp>
          <p:nvGrpSpPr>
            <p:cNvPr id="161" name="Группа 160"/>
            <p:cNvGrpSpPr/>
            <p:nvPr/>
          </p:nvGrpSpPr>
          <p:grpSpPr>
            <a:xfrm>
              <a:off x="7626131" y="1747549"/>
              <a:ext cx="253815" cy="469891"/>
              <a:chOff x="-1476672" y="2887153"/>
              <a:chExt cx="253815" cy="469891"/>
            </a:xfrm>
            <a:gradFill flip="none" rotWithShape="1">
              <a:gsLst>
                <a:gs pos="0">
                  <a:srgbClr val="1FB5EA">
                    <a:shade val="30000"/>
                    <a:satMod val="115000"/>
                  </a:srgbClr>
                </a:gs>
                <a:gs pos="50000">
                  <a:srgbClr val="1FB5EA">
                    <a:shade val="67500"/>
                    <a:satMod val="115000"/>
                  </a:srgbClr>
                </a:gs>
                <a:gs pos="100000">
                  <a:srgbClr val="1FB5E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grpSpPr>
          <p:sp>
            <p:nvSpPr>
              <p:cNvPr id="163" name="Овал 162"/>
              <p:cNvSpPr/>
              <p:nvPr/>
            </p:nvSpPr>
            <p:spPr>
              <a:xfrm>
                <a:off x="-1476672" y="2887153"/>
                <a:ext cx="253815" cy="2538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4" name="Равнобедренный треугольник 163"/>
              <p:cNvSpPr/>
              <p:nvPr/>
            </p:nvSpPr>
            <p:spPr>
              <a:xfrm rot="10800000">
                <a:off x="-1438881" y="3079206"/>
                <a:ext cx="178233" cy="27783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 </a:t>
                </a:r>
              </a:p>
            </p:txBody>
          </p:sp>
        </p:grpSp>
        <p:sp>
          <p:nvSpPr>
            <p:cNvPr id="162" name="TextBox 161"/>
            <p:cNvSpPr txBox="1"/>
            <p:nvPr/>
          </p:nvSpPr>
          <p:spPr>
            <a:xfrm>
              <a:off x="7645026" y="1734484"/>
              <a:ext cx="2160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</a:t>
              </a:r>
              <a:endParaRPr lang="ru-RU" sz="1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5" name="Группа 164"/>
          <p:cNvGrpSpPr/>
          <p:nvPr/>
        </p:nvGrpSpPr>
        <p:grpSpPr>
          <a:xfrm>
            <a:off x="7258174" y="844480"/>
            <a:ext cx="253815" cy="482956"/>
            <a:chOff x="7626131" y="1734484"/>
            <a:chExt cx="253815" cy="482956"/>
          </a:xfrm>
        </p:grpSpPr>
        <p:grpSp>
          <p:nvGrpSpPr>
            <p:cNvPr id="186" name="Группа 185"/>
            <p:cNvGrpSpPr/>
            <p:nvPr/>
          </p:nvGrpSpPr>
          <p:grpSpPr>
            <a:xfrm>
              <a:off x="7626131" y="1747549"/>
              <a:ext cx="253815" cy="469891"/>
              <a:chOff x="-1476672" y="2887153"/>
              <a:chExt cx="253815" cy="469891"/>
            </a:xfrm>
            <a:gradFill flip="none" rotWithShape="1">
              <a:gsLst>
                <a:gs pos="0">
                  <a:srgbClr val="1FB5EA">
                    <a:shade val="30000"/>
                    <a:satMod val="115000"/>
                  </a:srgbClr>
                </a:gs>
                <a:gs pos="50000">
                  <a:srgbClr val="1FB5EA">
                    <a:shade val="67500"/>
                    <a:satMod val="115000"/>
                  </a:srgbClr>
                </a:gs>
                <a:gs pos="100000">
                  <a:srgbClr val="1FB5E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grpSpPr>
          <p:sp>
            <p:nvSpPr>
              <p:cNvPr id="188" name="Овал 187"/>
              <p:cNvSpPr/>
              <p:nvPr/>
            </p:nvSpPr>
            <p:spPr>
              <a:xfrm>
                <a:off x="-1476672" y="2887153"/>
                <a:ext cx="253815" cy="2538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9" name="Равнобедренный треугольник 188"/>
              <p:cNvSpPr/>
              <p:nvPr/>
            </p:nvSpPr>
            <p:spPr>
              <a:xfrm rot="10800000">
                <a:off x="-1438881" y="3079206"/>
                <a:ext cx="178233" cy="27783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 </a:t>
                </a:r>
              </a:p>
            </p:txBody>
          </p:sp>
        </p:grpSp>
        <p:sp>
          <p:nvSpPr>
            <p:cNvPr id="187" name="TextBox 186"/>
            <p:cNvSpPr txBox="1"/>
            <p:nvPr/>
          </p:nvSpPr>
          <p:spPr>
            <a:xfrm>
              <a:off x="7645026" y="1734484"/>
              <a:ext cx="2160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2</a:t>
              </a:r>
              <a:endParaRPr lang="ru-RU" sz="1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0" name="Группа 189"/>
          <p:cNvGrpSpPr/>
          <p:nvPr/>
        </p:nvGrpSpPr>
        <p:grpSpPr>
          <a:xfrm>
            <a:off x="5518424" y="2069149"/>
            <a:ext cx="253815" cy="482956"/>
            <a:chOff x="7626131" y="1734484"/>
            <a:chExt cx="253815" cy="482956"/>
          </a:xfrm>
        </p:grpSpPr>
        <p:grpSp>
          <p:nvGrpSpPr>
            <p:cNvPr id="191" name="Группа 190"/>
            <p:cNvGrpSpPr/>
            <p:nvPr/>
          </p:nvGrpSpPr>
          <p:grpSpPr>
            <a:xfrm>
              <a:off x="7626131" y="1747549"/>
              <a:ext cx="253815" cy="469891"/>
              <a:chOff x="-1476672" y="2887153"/>
              <a:chExt cx="253815" cy="469891"/>
            </a:xfrm>
            <a:gradFill flip="none" rotWithShape="1">
              <a:gsLst>
                <a:gs pos="0">
                  <a:srgbClr val="1FB5EA">
                    <a:shade val="30000"/>
                    <a:satMod val="115000"/>
                  </a:srgbClr>
                </a:gs>
                <a:gs pos="50000">
                  <a:srgbClr val="1FB5EA">
                    <a:shade val="67500"/>
                    <a:satMod val="115000"/>
                  </a:srgbClr>
                </a:gs>
                <a:gs pos="100000">
                  <a:srgbClr val="1FB5E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grpSpPr>
          <p:sp>
            <p:nvSpPr>
              <p:cNvPr id="193" name="Овал 192"/>
              <p:cNvSpPr/>
              <p:nvPr/>
            </p:nvSpPr>
            <p:spPr>
              <a:xfrm>
                <a:off x="-1476672" y="2887153"/>
                <a:ext cx="253815" cy="2538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4" name="Равнобедренный треугольник 193"/>
              <p:cNvSpPr/>
              <p:nvPr/>
            </p:nvSpPr>
            <p:spPr>
              <a:xfrm rot="10800000">
                <a:off x="-1438881" y="3079206"/>
                <a:ext cx="178233" cy="27783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 </a:t>
                </a:r>
              </a:p>
            </p:txBody>
          </p:sp>
        </p:grpSp>
        <p:sp>
          <p:nvSpPr>
            <p:cNvPr id="192" name="TextBox 191"/>
            <p:cNvSpPr txBox="1"/>
            <p:nvPr/>
          </p:nvSpPr>
          <p:spPr>
            <a:xfrm>
              <a:off x="7645026" y="1734484"/>
              <a:ext cx="2160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3</a:t>
              </a:r>
              <a:endParaRPr lang="ru-RU" sz="1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5" name="Группа 194"/>
          <p:cNvGrpSpPr/>
          <p:nvPr/>
        </p:nvGrpSpPr>
        <p:grpSpPr>
          <a:xfrm>
            <a:off x="7547578" y="2164926"/>
            <a:ext cx="253815" cy="482956"/>
            <a:chOff x="7626131" y="1734484"/>
            <a:chExt cx="253815" cy="482956"/>
          </a:xfrm>
        </p:grpSpPr>
        <p:grpSp>
          <p:nvGrpSpPr>
            <p:cNvPr id="196" name="Группа 195"/>
            <p:cNvGrpSpPr/>
            <p:nvPr/>
          </p:nvGrpSpPr>
          <p:grpSpPr>
            <a:xfrm>
              <a:off x="7626131" y="1747549"/>
              <a:ext cx="253815" cy="469891"/>
              <a:chOff x="-1476672" y="2887153"/>
              <a:chExt cx="253815" cy="469891"/>
            </a:xfrm>
            <a:gradFill flip="none" rotWithShape="1">
              <a:gsLst>
                <a:gs pos="0">
                  <a:srgbClr val="1FB5EA">
                    <a:shade val="30000"/>
                    <a:satMod val="115000"/>
                  </a:srgbClr>
                </a:gs>
                <a:gs pos="50000">
                  <a:srgbClr val="1FB5EA">
                    <a:shade val="67500"/>
                    <a:satMod val="115000"/>
                  </a:srgbClr>
                </a:gs>
                <a:gs pos="100000">
                  <a:srgbClr val="1FB5E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grpSpPr>
          <p:sp>
            <p:nvSpPr>
              <p:cNvPr id="198" name="Овал 197"/>
              <p:cNvSpPr/>
              <p:nvPr/>
            </p:nvSpPr>
            <p:spPr>
              <a:xfrm>
                <a:off x="-1476672" y="2887153"/>
                <a:ext cx="253815" cy="2538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" name="Равнобедренный треугольник 198"/>
              <p:cNvSpPr/>
              <p:nvPr/>
            </p:nvSpPr>
            <p:spPr>
              <a:xfrm rot="10800000">
                <a:off x="-1438881" y="3079206"/>
                <a:ext cx="178233" cy="27783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 </a:t>
                </a:r>
              </a:p>
            </p:txBody>
          </p:sp>
        </p:grpSp>
        <p:sp>
          <p:nvSpPr>
            <p:cNvPr id="197" name="TextBox 196"/>
            <p:cNvSpPr txBox="1"/>
            <p:nvPr/>
          </p:nvSpPr>
          <p:spPr>
            <a:xfrm>
              <a:off x="7645026" y="1734484"/>
              <a:ext cx="2160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4</a:t>
              </a:r>
              <a:endParaRPr lang="ru-RU" sz="1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0" name="Группа 199"/>
          <p:cNvGrpSpPr/>
          <p:nvPr/>
        </p:nvGrpSpPr>
        <p:grpSpPr>
          <a:xfrm>
            <a:off x="5454208" y="3513436"/>
            <a:ext cx="253815" cy="482956"/>
            <a:chOff x="7626131" y="1734484"/>
            <a:chExt cx="253815" cy="482956"/>
          </a:xfrm>
        </p:grpSpPr>
        <p:grpSp>
          <p:nvGrpSpPr>
            <p:cNvPr id="201" name="Группа 200"/>
            <p:cNvGrpSpPr/>
            <p:nvPr/>
          </p:nvGrpSpPr>
          <p:grpSpPr>
            <a:xfrm>
              <a:off x="7626131" y="1747549"/>
              <a:ext cx="253815" cy="469891"/>
              <a:chOff x="-1476672" y="2887153"/>
              <a:chExt cx="253815" cy="469891"/>
            </a:xfrm>
            <a:gradFill flip="none" rotWithShape="1">
              <a:gsLst>
                <a:gs pos="0">
                  <a:srgbClr val="1FB5EA">
                    <a:shade val="30000"/>
                    <a:satMod val="115000"/>
                  </a:srgbClr>
                </a:gs>
                <a:gs pos="50000">
                  <a:srgbClr val="1FB5EA">
                    <a:shade val="67500"/>
                    <a:satMod val="115000"/>
                  </a:srgbClr>
                </a:gs>
                <a:gs pos="100000">
                  <a:srgbClr val="1FB5E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grpSpPr>
          <p:sp>
            <p:nvSpPr>
              <p:cNvPr id="203" name="Овал 202"/>
              <p:cNvSpPr/>
              <p:nvPr/>
            </p:nvSpPr>
            <p:spPr>
              <a:xfrm>
                <a:off x="-1476672" y="2887153"/>
                <a:ext cx="253815" cy="2538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4" name="Равнобедренный треугольник 203"/>
              <p:cNvSpPr/>
              <p:nvPr/>
            </p:nvSpPr>
            <p:spPr>
              <a:xfrm rot="10800000">
                <a:off x="-1438881" y="3079206"/>
                <a:ext cx="178233" cy="27783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 </a:t>
                </a:r>
              </a:p>
            </p:txBody>
          </p:sp>
        </p:grpSp>
        <p:sp>
          <p:nvSpPr>
            <p:cNvPr id="202" name="TextBox 201"/>
            <p:cNvSpPr txBox="1"/>
            <p:nvPr/>
          </p:nvSpPr>
          <p:spPr>
            <a:xfrm>
              <a:off x="7645026" y="1734484"/>
              <a:ext cx="2160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5</a:t>
              </a:r>
              <a:endParaRPr lang="ru-RU" sz="1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5" name="Группа 204"/>
          <p:cNvGrpSpPr/>
          <p:nvPr/>
        </p:nvGrpSpPr>
        <p:grpSpPr>
          <a:xfrm>
            <a:off x="7504102" y="3428179"/>
            <a:ext cx="253815" cy="482956"/>
            <a:chOff x="7626131" y="1734484"/>
            <a:chExt cx="253815" cy="482956"/>
          </a:xfrm>
        </p:grpSpPr>
        <p:grpSp>
          <p:nvGrpSpPr>
            <p:cNvPr id="206" name="Группа 205"/>
            <p:cNvGrpSpPr/>
            <p:nvPr/>
          </p:nvGrpSpPr>
          <p:grpSpPr>
            <a:xfrm>
              <a:off x="7626131" y="1747549"/>
              <a:ext cx="253815" cy="469891"/>
              <a:chOff x="-1476672" y="2887153"/>
              <a:chExt cx="253815" cy="469891"/>
            </a:xfrm>
            <a:gradFill flip="none" rotWithShape="1">
              <a:gsLst>
                <a:gs pos="0">
                  <a:srgbClr val="1FB5EA">
                    <a:shade val="30000"/>
                    <a:satMod val="115000"/>
                  </a:srgbClr>
                </a:gs>
                <a:gs pos="50000">
                  <a:srgbClr val="1FB5EA">
                    <a:shade val="67500"/>
                    <a:satMod val="115000"/>
                  </a:srgbClr>
                </a:gs>
                <a:gs pos="100000">
                  <a:srgbClr val="1FB5E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grpSpPr>
          <p:sp>
            <p:nvSpPr>
              <p:cNvPr id="208" name="Овал 207"/>
              <p:cNvSpPr/>
              <p:nvPr/>
            </p:nvSpPr>
            <p:spPr>
              <a:xfrm>
                <a:off x="-1476672" y="2887153"/>
                <a:ext cx="253815" cy="2538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9" name="Равнобедренный треугольник 208"/>
              <p:cNvSpPr/>
              <p:nvPr/>
            </p:nvSpPr>
            <p:spPr>
              <a:xfrm rot="10800000">
                <a:off x="-1438881" y="3079206"/>
                <a:ext cx="178233" cy="27783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 </a:t>
                </a:r>
              </a:p>
            </p:txBody>
          </p:sp>
        </p:grpSp>
        <p:sp>
          <p:nvSpPr>
            <p:cNvPr id="207" name="TextBox 206"/>
            <p:cNvSpPr txBox="1"/>
            <p:nvPr/>
          </p:nvSpPr>
          <p:spPr>
            <a:xfrm>
              <a:off x="7645026" y="1734484"/>
              <a:ext cx="2160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6</a:t>
              </a:r>
              <a:endParaRPr lang="ru-RU" sz="1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0" name="Группа 209"/>
          <p:cNvGrpSpPr/>
          <p:nvPr/>
        </p:nvGrpSpPr>
        <p:grpSpPr>
          <a:xfrm>
            <a:off x="5641813" y="5202623"/>
            <a:ext cx="253815" cy="482956"/>
            <a:chOff x="7626131" y="1734484"/>
            <a:chExt cx="253815" cy="482956"/>
          </a:xfrm>
        </p:grpSpPr>
        <p:grpSp>
          <p:nvGrpSpPr>
            <p:cNvPr id="211" name="Группа 210"/>
            <p:cNvGrpSpPr/>
            <p:nvPr/>
          </p:nvGrpSpPr>
          <p:grpSpPr>
            <a:xfrm>
              <a:off x="7626131" y="1747549"/>
              <a:ext cx="253815" cy="469891"/>
              <a:chOff x="-1476672" y="2887153"/>
              <a:chExt cx="253815" cy="469891"/>
            </a:xfrm>
            <a:gradFill flip="none" rotWithShape="1">
              <a:gsLst>
                <a:gs pos="0">
                  <a:srgbClr val="1FB5EA">
                    <a:shade val="30000"/>
                    <a:satMod val="115000"/>
                  </a:srgbClr>
                </a:gs>
                <a:gs pos="50000">
                  <a:srgbClr val="1FB5EA">
                    <a:shade val="67500"/>
                    <a:satMod val="115000"/>
                  </a:srgbClr>
                </a:gs>
                <a:gs pos="100000">
                  <a:srgbClr val="1FB5E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grpSpPr>
          <p:sp>
            <p:nvSpPr>
              <p:cNvPr id="213" name="Овал 212"/>
              <p:cNvSpPr/>
              <p:nvPr/>
            </p:nvSpPr>
            <p:spPr>
              <a:xfrm>
                <a:off x="-1476672" y="2887153"/>
                <a:ext cx="253815" cy="2538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" name="Равнобедренный треугольник 213"/>
              <p:cNvSpPr/>
              <p:nvPr/>
            </p:nvSpPr>
            <p:spPr>
              <a:xfrm rot="10800000">
                <a:off x="-1438881" y="3079206"/>
                <a:ext cx="178233" cy="27783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 </a:t>
                </a:r>
              </a:p>
            </p:txBody>
          </p:sp>
        </p:grpSp>
        <p:sp>
          <p:nvSpPr>
            <p:cNvPr id="212" name="TextBox 211"/>
            <p:cNvSpPr txBox="1"/>
            <p:nvPr/>
          </p:nvSpPr>
          <p:spPr>
            <a:xfrm>
              <a:off x="7645026" y="1734484"/>
              <a:ext cx="2160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7</a:t>
              </a:r>
              <a:endParaRPr lang="ru-RU" sz="1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" name="Группа 214"/>
          <p:cNvGrpSpPr/>
          <p:nvPr/>
        </p:nvGrpSpPr>
        <p:grpSpPr>
          <a:xfrm>
            <a:off x="7662146" y="4889003"/>
            <a:ext cx="253815" cy="482956"/>
            <a:chOff x="7626131" y="1734484"/>
            <a:chExt cx="253815" cy="482956"/>
          </a:xfrm>
        </p:grpSpPr>
        <p:grpSp>
          <p:nvGrpSpPr>
            <p:cNvPr id="216" name="Группа 215"/>
            <p:cNvGrpSpPr/>
            <p:nvPr/>
          </p:nvGrpSpPr>
          <p:grpSpPr>
            <a:xfrm>
              <a:off x="7626131" y="1747549"/>
              <a:ext cx="253815" cy="469891"/>
              <a:chOff x="-1476672" y="2887153"/>
              <a:chExt cx="253815" cy="469891"/>
            </a:xfrm>
            <a:gradFill flip="none" rotWithShape="1">
              <a:gsLst>
                <a:gs pos="0">
                  <a:srgbClr val="1FB5EA">
                    <a:shade val="30000"/>
                    <a:satMod val="115000"/>
                  </a:srgbClr>
                </a:gs>
                <a:gs pos="50000">
                  <a:srgbClr val="1FB5EA">
                    <a:shade val="67500"/>
                    <a:satMod val="115000"/>
                  </a:srgbClr>
                </a:gs>
                <a:gs pos="100000">
                  <a:srgbClr val="1FB5E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grpSpPr>
          <p:sp>
            <p:nvSpPr>
              <p:cNvPr id="218" name="Овал 217"/>
              <p:cNvSpPr/>
              <p:nvPr/>
            </p:nvSpPr>
            <p:spPr>
              <a:xfrm>
                <a:off x="-1476672" y="2887153"/>
                <a:ext cx="253815" cy="2538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9" name="Равнобедренный треугольник 218"/>
              <p:cNvSpPr/>
              <p:nvPr/>
            </p:nvSpPr>
            <p:spPr>
              <a:xfrm rot="10800000">
                <a:off x="-1438881" y="3079206"/>
                <a:ext cx="178233" cy="27783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 </a:t>
                </a:r>
              </a:p>
            </p:txBody>
          </p:sp>
        </p:grpSp>
        <p:sp>
          <p:nvSpPr>
            <p:cNvPr id="217" name="TextBox 216"/>
            <p:cNvSpPr txBox="1"/>
            <p:nvPr/>
          </p:nvSpPr>
          <p:spPr>
            <a:xfrm>
              <a:off x="7645026" y="1734484"/>
              <a:ext cx="2160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8</a:t>
              </a:r>
              <a:endParaRPr lang="ru-RU" sz="1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905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164393"/>
            <a:ext cx="7524328" cy="540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5" descr="Каталог Кружки от магазина Одежда+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230" y="25662"/>
            <a:ext cx="1425599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SlavkoNV\Desktop\ИКТ\25 Другое\Салют\Город-б2-крас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78"/>
          <a:stretch/>
        </p:blipFill>
        <p:spPr bwMode="auto">
          <a:xfrm>
            <a:off x="-33338" y="3683000"/>
            <a:ext cx="9210676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рямоугольник 52"/>
          <p:cNvSpPr/>
          <p:nvPr/>
        </p:nvSpPr>
        <p:spPr>
          <a:xfrm>
            <a:off x="186306" y="142006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ГДЕ СМОТРЕТЬ САЛЮТ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 ВОСТОЧНОМ АДМИНИСТРАТИВНОМ ОКРУГЕ</a:t>
            </a:r>
            <a:endParaRPr lang="ru-RU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018193" y="6596390"/>
            <a:ext cx="13681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9 МАЯ 2015 ГОДА</a:t>
            </a:r>
            <a:endParaRPr lang="ru-RU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59" name="Picture 5" descr="C:\Users\SlavkoNV\Desktop\ИКТ\25 Другое\Салют\Салют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06183">
            <a:off x="1187978" y="5291945"/>
            <a:ext cx="1768217" cy="124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 descr="C:\Users\SlavkoNV\Desktop\ИКТ\25 Другое\Салют\Салют-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4168">
            <a:off x="7201654" y="5065957"/>
            <a:ext cx="1725466" cy="121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Прямоугольник 70"/>
          <p:cNvSpPr/>
          <p:nvPr/>
        </p:nvSpPr>
        <p:spPr>
          <a:xfrm>
            <a:off x="251520" y="3642409"/>
            <a:ext cx="386128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Первый салют за время Великой Отечественной </a:t>
            </a:r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войны</a:t>
            </a:r>
          </a:p>
          <a:p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1941-1945 годов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5 августа 1943 года в Москве был дан артиллерийский салют войскам, освободившим Орел и Белгород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За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этими городами закрепилось название «город первого салюта».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251520" y="4581128"/>
            <a:ext cx="38612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Всего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за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период Великой Отечественной войны было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произведено 365 победных салютов.</a:t>
            </a:r>
          </a:p>
          <a:p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Все они определялись и назначались приказами Верховного Главнокомандующего.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6306" y="908050"/>
            <a:ext cx="4097662" cy="26567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C:\Users\SlavkoNV\Desktop\ИКТ\25 Другое\Салют\Салют-точки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088" y="1766046"/>
            <a:ext cx="653373" cy="46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1991287" y="1876185"/>
            <a:ext cx="242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865557" y="2420888"/>
            <a:ext cx="4651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ВАО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27497" y="1052911"/>
            <a:ext cx="3484405" cy="21665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4318924" y="3337828"/>
            <a:ext cx="39929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Городок имени Баумана, </a:t>
            </a:r>
            <a:endParaRPr lang="ru-RU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площадка на берегу Серебряно-Виноградного пруда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056" y="3869735"/>
            <a:ext cx="2840919" cy="200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7550" y="1841333"/>
            <a:ext cx="834490" cy="58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Группа 36"/>
          <p:cNvGrpSpPr/>
          <p:nvPr/>
        </p:nvGrpSpPr>
        <p:grpSpPr>
          <a:xfrm>
            <a:off x="6128375" y="1581418"/>
            <a:ext cx="253815" cy="482956"/>
            <a:chOff x="7626131" y="1734484"/>
            <a:chExt cx="253815" cy="482956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7626131" y="1747549"/>
              <a:ext cx="253815" cy="469891"/>
              <a:chOff x="-1476672" y="2887153"/>
              <a:chExt cx="253815" cy="469891"/>
            </a:xfrm>
            <a:gradFill flip="none" rotWithShape="1">
              <a:gsLst>
                <a:gs pos="0">
                  <a:srgbClr val="1FB5EA">
                    <a:shade val="30000"/>
                    <a:satMod val="115000"/>
                  </a:srgbClr>
                </a:gs>
                <a:gs pos="50000">
                  <a:srgbClr val="1FB5EA">
                    <a:shade val="67500"/>
                    <a:satMod val="115000"/>
                  </a:srgbClr>
                </a:gs>
                <a:gs pos="100000">
                  <a:srgbClr val="1FB5E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grpSpPr>
          <p:sp>
            <p:nvSpPr>
              <p:cNvPr id="40" name="Овал 39"/>
              <p:cNvSpPr/>
              <p:nvPr/>
            </p:nvSpPr>
            <p:spPr>
              <a:xfrm>
                <a:off x="-1476672" y="2887153"/>
                <a:ext cx="253815" cy="2538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Равнобедренный треугольник 40"/>
              <p:cNvSpPr/>
              <p:nvPr/>
            </p:nvSpPr>
            <p:spPr>
              <a:xfrm rot="10800000">
                <a:off x="-1438881" y="3079206"/>
                <a:ext cx="178233" cy="27783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 </a:t>
                </a: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7645026" y="1734484"/>
              <a:ext cx="2160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</a:t>
              </a:r>
              <a:endParaRPr lang="ru-RU" sz="1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361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ик 70"/>
          <p:cNvSpPr/>
          <p:nvPr/>
        </p:nvSpPr>
        <p:spPr>
          <a:xfrm>
            <a:off x="0" y="164393"/>
            <a:ext cx="7524328" cy="540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2" name="Picture 5" descr="Каталог Кружки от магазина Одежда+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230" y="25662"/>
            <a:ext cx="1425599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3" descr="C:\Users\SlavkoNV\Desktop\ИКТ\25 Другое\Салют\Город-б2-крас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78"/>
          <a:stretch/>
        </p:blipFill>
        <p:spPr bwMode="auto">
          <a:xfrm>
            <a:off x="-33338" y="3683000"/>
            <a:ext cx="9210676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Прямоугольник 55"/>
          <p:cNvSpPr/>
          <p:nvPr/>
        </p:nvSpPr>
        <p:spPr>
          <a:xfrm>
            <a:off x="4018193" y="6596390"/>
            <a:ext cx="13681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9 МАЯ 2015 ГОДА</a:t>
            </a:r>
            <a:endParaRPr lang="ru-RU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85" name="Picture 5" descr="C:\Users\SlavkoNV\Desktop\ИКТ\25 Другое\Салют\Салют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41578">
            <a:off x="1088497" y="5153385"/>
            <a:ext cx="1768217" cy="124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6" descr="C:\Users\SlavkoNV\Desktop\ИКТ\25 Другое\Салют\Салют-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4168">
            <a:off x="6007412" y="5065496"/>
            <a:ext cx="1725466" cy="121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" name="Прямоугольник 154"/>
          <p:cNvSpPr/>
          <p:nvPr/>
        </p:nvSpPr>
        <p:spPr>
          <a:xfrm>
            <a:off x="186306" y="142006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ГДЕ СМОТРЕТЬ САЛЮТ</a:t>
            </a:r>
          </a:p>
          <a:p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В ЮГО-ВОСТОЧНОМ АДМИНИСТРАТИВНОМ 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ОКРУГЕ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88" name="Прямоугольник 187"/>
          <p:cNvSpPr/>
          <p:nvPr/>
        </p:nvSpPr>
        <p:spPr>
          <a:xfrm>
            <a:off x="251520" y="3642409"/>
            <a:ext cx="386128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Первый салют за время Великой Отечественной </a:t>
            </a:r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войны</a:t>
            </a:r>
          </a:p>
          <a:p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1941-1945 годов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5 августа 1943 года в Москве был дан артиллерийский салют войскам, освободившим Орел и Белгород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За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этими городами закрепилось название «город первого салюта».</a:t>
            </a:r>
          </a:p>
        </p:txBody>
      </p:sp>
      <p:sp>
        <p:nvSpPr>
          <p:cNvPr id="189" name="Прямоугольник 188"/>
          <p:cNvSpPr/>
          <p:nvPr/>
        </p:nvSpPr>
        <p:spPr>
          <a:xfrm>
            <a:off x="251520" y="4581128"/>
            <a:ext cx="38612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Всего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за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период Великой Отечественной войны было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произведено 365 победных салютов.</a:t>
            </a:r>
          </a:p>
          <a:p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Все они определялись и назначались приказами Верховного Главнокомандующего.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90808" y="845781"/>
            <a:ext cx="3977136" cy="2750103"/>
            <a:chOff x="-4521200" y="841998"/>
            <a:chExt cx="3977136" cy="2750103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4521200" y="841998"/>
              <a:ext cx="3977136" cy="275010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Picture 2" descr="C:\Users\SlavkoNV\Desktop\ИКТ\25 Другое\Салют\Салют-точки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91898" y="2303404"/>
              <a:ext cx="653373" cy="461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2" descr="C:\Users\SlavkoNV\Desktop\ИКТ\25 Другое\Салют\Салют-точки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96752" y="3039301"/>
              <a:ext cx="653373" cy="461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2" descr="C:\Users\SlavkoNV\Desktop\ИКТ\25 Другое\Салют\Салют-точки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8760" y="2171397"/>
              <a:ext cx="653373" cy="461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2" descr="C:\Users\SlavkoNV\Desktop\ИКТ\25 Другое\Салют\Салют-точки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61930" y="2463237"/>
              <a:ext cx="653373" cy="461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2" descr="C:\Users\SlavkoNV\Desktop\ИКТ\25 Другое\Салют\Салют-точки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59319" y="2679261"/>
              <a:ext cx="653373" cy="461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2" descr="C:\Users\SlavkoNV\Desktop\ИКТ\25 Другое\Салют\Салют-точки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66943" y="1398499"/>
              <a:ext cx="653373" cy="461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" name="TextBox 80"/>
            <p:cNvSpPr txBox="1"/>
            <p:nvPr/>
          </p:nvSpPr>
          <p:spPr>
            <a:xfrm>
              <a:off x="-1745232" y="2418106"/>
              <a:ext cx="3600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rgbClr val="C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</a:t>
              </a:r>
              <a:endParaRPr lang="ru-RU" sz="10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-2048375" y="3116657"/>
              <a:ext cx="3600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rgbClr val="C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2</a:t>
              </a:r>
              <a:endParaRPr lang="ru-RU" sz="10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-2095369" y="2276075"/>
              <a:ext cx="3600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rgbClr val="C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3</a:t>
              </a:r>
              <a:endParaRPr lang="ru-RU" sz="10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-1928471" y="2558972"/>
              <a:ext cx="3600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rgbClr val="C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4</a:t>
              </a:r>
              <a:endParaRPr lang="ru-RU" sz="10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-2905130" y="1488312"/>
              <a:ext cx="3600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>
                  <a:solidFill>
                    <a:srgbClr val="C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-2700556" y="2780590"/>
              <a:ext cx="3600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>
                  <a:solidFill>
                    <a:srgbClr val="C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91" name="Прямоугольник 90"/>
          <p:cNvSpPr/>
          <p:nvPr/>
        </p:nvSpPr>
        <p:spPr>
          <a:xfrm>
            <a:off x="1942208" y="2228767"/>
            <a:ext cx="5950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ЮВАО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4537437" y="2020778"/>
            <a:ext cx="15480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Ферганская ул., </a:t>
            </a:r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д. 17 </a:t>
            </a: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         у </a:t>
            </a:r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кинотеатра «Волгоград»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7308304" y="2020778"/>
            <a:ext cx="15480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5-й квартал Капотни, д.5 набережная Москвы-реки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4537437" y="3284984"/>
            <a:ext cx="15480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Заречье ул</a:t>
            </a: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., </a:t>
            </a:r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д.3А, </a:t>
            </a: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стр. </a:t>
            </a:r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1 ДОСААФ России по Москве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7308304" y="3284984"/>
            <a:ext cx="15480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Площадь </a:t>
            </a:r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перед театром и фонтаном Музыка </a:t>
            </a: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славы</a:t>
            </a:r>
          </a:p>
          <a:p>
            <a:pPr algn="ctr"/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(м</a:t>
            </a:r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 Кузьминки)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4499992" y="4685074"/>
            <a:ext cx="16228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Красноказарменная</a:t>
            </a: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ул., д.1 </a:t>
            </a:r>
            <a:r>
              <a:rPr lang="ru-RU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Лефортовский</a:t>
            </a:r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мост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7308304" y="4685074"/>
            <a:ext cx="1548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Белореченская</a:t>
            </a: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ул., д.5</a:t>
            </a:r>
          </a:p>
          <a:p>
            <a:pPr algn="ctr"/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сквер </a:t>
            </a:r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у </a:t>
            </a: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м. </a:t>
            </a:r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Люблино</a:t>
            </a:r>
          </a:p>
        </p:txBody>
      </p:sp>
      <p:pic>
        <p:nvPicPr>
          <p:cNvPr id="98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88181" y="1270601"/>
            <a:ext cx="1662670" cy="79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00900" y="1270601"/>
            <a:ext cx="1616986" cy="79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4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88182" y="2543998"/>
            <a:ext cx="1672350" cy="79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5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00900" y="2543998"/>
            <a:ext cx="1589273" cy="79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Picture 6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88182" y="3949062"/>
            <a:ext cx="1659004" cy="75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7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00900" y="3931062"/>
            <a:ext cx="1644702" cy="79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4" name="Группа 103"/>
          <p:cNvGrpSpPr/>
          <p:nvPr/>
        </p:nvGrpSpPr>
        <p:grpSpPr>
          <a:xfrm>
            <a:off x="5288078" y="1288467"/>
            <a:ext cx="253815" cy="482956"/>
            <a:chOff x="7626131" y="1734484"/>
            <a:chExt cx="253815" cy="482956"/>
          </a:xfrm>
        </p:grpSpPr>
        <p:grpSp>
          <p:nvGrpSpPr>
            <p:cNvPr id="105" name="Группа 104"/>
            <p:cNvGrpSpPr/>
            <p:nvPr/>
          </p:nvGrpSpPr>
          <p:grpSpPr>
            <a:xfrm>
              <a:off x="7626131" y="1747549"/>
              <a:ext cx="253815" cy="469891"/>
              <a:chOff x="-1476672" y="2887153"/>
              <a:chExt cx="253815" cy="469891"/>
            </a:xfrm>
            <a:gradFill flip="none" rotWithShape="1">
              <a:gsLst>
                <a:gs pos="0">
                  <a:srgbClr val="1FB5EA">
                    <a:shade val="30000"/>
                    <a:satMod val="115000"/>
                  </a:srgbClr>
                </a:gs>
                <a:gs pos="50000">
                  <a:srgbClr val="1FB5EA">
                    <a:shade val="67500"/>
                    <a:satMod val="115000"/>
                  </a:srgbClr>
                </a:gs>
                <a:gs pos="100000">
                  <a:srgbClr val="1FB5E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grpSpPr>
          <p:sp>
            <p:nvSpPr>
              <p:cNvPr id="107" name="Овал 106"/>
              <p:cNvSpPr/>
              <p:nvPr/>
            </p:nvSpPr>
            <p:spPr>
              <a:xfrm>
                <a:off x="-1476672" y="2887153"/>
                <a:ext cx="253815" cy="2538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8" name="Равнобедренный треугольник 107"/>
              <p:cNvSpPr/>
              <p:nvPr/>
            </p:nvSpPr>
            <p:spPr>
              <a:xfrm rot="10800000">
                <a:off x="-1438881" y="3079206"/>
                <a:ext cx="178233" cy="27783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 </a:t>
                </a:r>
              </a:p>
            </p:txBody>
          </p:sp>
        </p:grpSp>
        <p:sp>
          <p:nvSpPr>
            <p:cNvPr id="106" name="TextBox 105"/>
            <p:cNvSpPr txBox="1"/>
            <p:nvPr/>
          </p:nvSpPr>
          <p:spPr>
            <a:xfrm>
              <a:off x="7645026" y="1734484"/>
              <a:ext cx="2160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</a:t>
              </a:r>
              <a:endParaRPr lang="ru-RU" sz="1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9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105" y="1396601"/>
            <a:ext cx="76416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105" y="2669998"/>
            <a:ext cx="76416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105" y="4057062"/>
            <a:ext cx="76416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2" name="Группа 111"/>
          <p:cNvGrpSpPr/>
          <p:nvPr/>
        </p:nvGrpSpPr>
        <p:grpSpPr>
          <a:xfrm>
            <a:off x="8164607" y="1139196"/>
            <a:ext cx="253815" cy="482956"/>
            <a:chOff x="7626131" y="1734484"/>
            <a:chExt cx="253815" cy="482956"/>
          </a:xfrm>
        </p:grpSpPr>
        <p:grpSp>
          <p:nvGrpSpPr>
            <p:cNvPr id="113" name="Группа 112"/>
            <p:cNvGrpSpPr/>
            <p:nvPr/>
          </p:nvGrpSpPr>
          <p:grpSpPr>
            <a:xfrm>
              <a:off x="7626131" y="1747549"/>
              <a:ext cx="253815" cy="469891"/>
              <a:chOff x="-1476672" y="2887153"/>
              <a:chExt cx="253815" cy="469891"/>
            </a:xfrm>
            <a:gradFill flip="none" rotWithShape="1">
              <a:gsLst>
                <a:gs pos="0">
                  <a:srgbClr val="1FB5EA">
                    <a:shade val="30000"/>
                    <a:satMod val="115000"/>
                  </a:srgbClr>
                </a:gs>
                <a:gs pos="50000">
                  <a:srgbClr val="1FB5EA">
                    <a:shade val="67500"/>
                    <a:satMod val="115000"/>
                  </a:srgbClr>
                </a:gs>
                <a:gs pos="100000">
                  <a:srgbClr val="1FB5E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grpSpPr>
          <p:sp>
            <p:nvSpPr>
              <p:cNvPr id="115" name="Овал 114"/>
              <p:cNvSpPr/>
              <p:nvPr/>
            </p:nvSpPr>
            <p:spPr>
              <a:xfrm>
                <a:off x="-1476672" y="2887153"/>
                <a:ext cx="253815" cy="2538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6" name="Равнобедренный треугольник 115"/>
              <p:cNvSpPr/>
              <p:nvPr/>
            </p:nvSpPr>
            <p:spPr>
              <a:xfrm rot="10800000">
                <a:off x="-1438881" y="3079206"/>
                <a:ext cx="178233" cy="27783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 </a:t>
                </a:r>
              </a:p>
            </p:txBody>
          </p:sp>
        </p:grpSp>
        <p:sp>
          <p:nvSpPr>
            <p:cNvPr id="114" name="TextBox 113"/>
            <p:cNvSpPr txBox="1"/>
            <p:nvPr/>
          </p:nvSpPr>
          <p:spPr>
            <a:xfrm>
              <a:off x="7645026" y="1734484"/>
              <a:ext cx="2160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2</a:t>
              </a:r>
              <a:endParaRPr lang="ru-RU" sz="1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7" name="Группа 116"/>
          <p:cNvGrpSpPr/>
          <p:nvPr/>
        </p:nvGrpSpPr>
        <p:grpSpPr>
          <a:xfrm>
            <a:off x="5551951" y="2604936"/>
            <a:ext cx="253815" cy="482956"/>
            <a:chOff x="7626131" y="1734484"/>
            <a:chExt cx="253815" cy="482956"/>
          </a:xfrm>
        </p:grpSpPr>
        <p:grpSp>
          <p:nvGrpSpPr>
            <p:cNvPr id="118" name="Группа 117"/>
            <p:cNvGrpSpPr/>
            <p:nvPr/>
          </p:nvGrpSpPr>
          <p:grpSpPr>
            <a:xfrm>
              <a:off x="7626131" y="1747549"/>
              <a:ext cx="253815" cy="469891"/>
              <a:chOff x="-1476672" y="2887153"/>
              <a:chExt cx="253815" cy="469891"/>
            </a:xfrm>
            <a:gradFill flip="none" rotWithShape="1">
              <a:gsLst>
                <a:gs pos="0">
                  <a:srgbClr val="1FB5EA">
                    <a:shade val="30000"/>
                    <a:satMod val="115000"/>
                  </a:srgbClr>
                </a:gs>
                <a:gs pos="50000">
                  <a:srgbClr val="1FB5EA">
                    <a:shade val="67500"/>
                    <a:satMod val="115000"/>
                  </a:srgbClr>
                </a:gs>
                <a:gs pos="100000">
                  <a:srgbClr val="1FB5E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grpSpPr>
          <p:sp>
            <p:nvSpPr>
              <p:cNvPr id="157" name="Овал 156"/>
              <p:cNvSpPr/>
              <p:nvPr/>
            </p:nvSpPr>
            <p:spPr>
              <a:xfrm>
                <a:off x="-1476672" y="2887153"/>
                <a:ext cx="253815" cy="2538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8" name="Равнобедренный треугольник 157"/>
              <p:cNvSpPr/>
              <p:nvPr/>
            </p:nvSpPr>
            <p:spPr>
              <a:xfrm rot="10800000">
                <a:off x="-1438881" y="3079206"/>
                <a:ext cx="178233" cy="27783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 </a:t>
                </a:r>
              </a:p>
            </p:txBody>
          </p:sp>
        </p:grpSp>
        <p:sp>
          <p:nvSpPr>
            <p:cNvPr id="156" name="TextBox 155"/>
            <p:cNvSpPr txBox="1"/>
            <p:nvPr/>
          </p:nvSpPr>
          <p:spPr>
            <a:xfrm>
              <a:off x="7645026" y="1734484"/>
              <a:ext cx="2160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3</a:t>
              </a:r>
              <a:endParaRPr lang="ru-RU" sz="1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9" name="Группа 158"/>
          <p:cNvGrpSpPr/>
          <p:nvPr/>
        </p:nvGrpSpPr>
        <p:grpSpPr>
          <a:xfrm>
            <a:off x="7997763" y="2513996"/>
            <a:ext cx="253815" cy="482956"/>
            <a:chOff x="7626131" y="1734484"/>
            <a:chExt cx="253815" cy="482956"/>
          </a:xfrm>
        </p:grpSpPr>
        <p:grpSp>
          <p:nvGrpSpPr>
            <p:cNvPr id="160" name="Группа 159"/>
            <p:cNvGrpSpPr/>
            <p:nvPr/>
          </p:nvGrpSpPr>
          <p:grpSpPr>
            <a:xfrm>
              <a:off x="7626131" y="1747549"/>
              <a:ext cx="253815" cy="469891"/>
              <a:chOff x="-1476672" y="2887153"/>
              <a:chExt cx="253815" cy="469891"/>
            </a:xfrm>
            <a:gradFill flip="none" rotWithShape="1">
              <a:gsLst>
                <a:gs pos="0">
                  <a:srgbClr val="1FB5EA">
                    <a:shade val="30000"/>
                    <a:satMod val="115000"/>
                  </a:srgbClr>
                </a:gs>
                <a:gs pos="50000">
                  <a:srgbClr val="1FB5EA">
                    <a:shade val="67500"/>
                    <a:satMod val="115000"/>
                  </a:srgbClr>
                </a:gs>
                <a:gs pos="100000">
                  <a:srgbClr val="1FB5E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grpSpPr>
          <p:sp>
            <p:nvSpPr>
              <p:cNvPr id="162" name="Овал 161"/>
              <p:cNvSpPr/>
              <p:nvPr/>
            </p:nvSpPr>
            <p:spPr>
              <a:xfrm>
                <a:off x="-1476672" y="2887153"/>
                <a:ext cx="253815" cy="2538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3" name="Равнобедренный треугольник 162"/>
              <p:cNvSpPr/>
              <p:nvPr/>
            </p:nvSpPr>
            <p:spPr>
              <a:xfrm rot="10800000">
                <a:off x="-1438881" y="3079206"/>
                <a:ext cx="178233" cy="27783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 </a:t>
                </a:r>
              </a:p>
            </p:txBody>
          </p:sp>
        </p:grpSp>
        <p:sp>
          <p:nvSpPr>
            <p:cNvPr id="161" name="TextBox 160"/>
            <p:cNvSpPr txBox="1"/>
            <p:nvPr/>
          </p:nvSpPr>
          <p:spPr>
            <a:xfrm>
              <a:off x="7645026" y="1734484"/>
              <a:ext cx="2160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4</a:t>
              </a:r>
              <a:endParaRPr lang="ru-RU" sz="1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4" name="Группа 163"/>
          <p:cNvGrpSpPr/>
          <p:nvPr/>
        </p:nvGrpSpPr>
        <p:grpSpPr>
          <a:xfrm>
            <a:off x="5368357" y="3934211"/>
            <a:ext cx="253815" cy="482956"/>
            <a:chOff x="7626131" y="1734484"/>
            <a:chExt cx="253815" cy="482956"/>
          </a:xfrm>
        </p:grpSpPr>
        <p:grpSp>
          <p:nvGrpSpPr>
            <p:cNvPr id="165" name="Группа 164"/>
            <p:cNvGrpSpPr/>
            <p:nvPr/>
          </p:nvGrpSpPr>
          <p:grpSpPr>
            <a:xfrm>
              <a:off x="7626131" y="1747549"/>
              <a:ext cx="253815" cy="469891"/>
              <a:chOff x="-1476672" y="2887153"/>
              <a:chExt cx="253815" cy="469891"/>
            </a:xfrm>
            <a:gradFill flip="none" rotWithShape="1">
              <a:gsLst>
                <a:gs pos="0">
                  <a:srgbClr val="1FB5EA">
                    <a:shade val="30000"/>
                    <a:satMod val="115000"/>
                  </a:srgbClr>
                </a:gs>
                <a:gs pos="50000">
                  <a:srgbClr val="1FB5EA">
                    <a:shade val="67500"/>
                    <a:satMod val="115000"/>
                  </a:srgbClr>
                </a:gs>
                <a:gs pos="100000">
                  <a:srgbClr val="1FB5E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grpSpPr>
          <p:sp>
            <p:nvSpPr>
              <p:cNvPr id="167" name="Овал 166"/>
              <p:cNvSpPr/>
              <p:nvPr/>
            </p:nvSpPr>
            <p:spPr>
              <a:xfrm>
                <a:off x="-1476672" y="2887153"/>
                <a:ext cx="253815" cy="2538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8" name="Равнобедренный треугольник 167"/>
              <p:cNvSpPr/>
              <p:nvPr/>
            </p:nvSpPr>
            <p:spPr>
              <a:xfrm rot="10800000">
                <a:off x="-1438881" y="3079206"/>
                <a:ext cx="178233" cy="27783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 </a:t>
                </a:r>
              </a:p>
            </p:txBody>
          </p:sp>
        </p:grpSp>
        <p:sp>
          <p:nvSpPr>
            <p:cNvPr id="166" name="TextBox 165"/>
            <p:cNvSpPr txBox="1"/>
            <p:nvPr/>
          </p:nvSpPr>
          <p:spPr>
            <a:xfrm>
              <a:off x="7645026" y="1734484"/>
              <a:ext cx="2160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5</a:t>
              </a:r>
              <a:endParaRPr lang="ru-RU" sz="1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9" name="Группа 168"/>
          <p:cNvGrpSpPr/>
          <p:nvPr/>
        </p:nvGrpSpPr>
        <p:grpSpPr>
          <a:xfrm>
            <a:off x="8134609" y="4077072"/>
            <a:ext cx="253815" cy="482956"/>
            <a:chOff x="7626131" y="1734484"/>
            <a:chExt cx="253815" cy="482956"/>
          </a:xfrm>
        </p:grpSpPr>
        <p:grpSp>
          <p:nvGrpSpPr>
            <p:cNvPr id="170" name="Группа 169"/>
            <p:cNvGrpSpPr/>
            <p:nvPr/>
          </p:nvGrpSpPr>
          <p:grpSpPr>
            <a:xfrm>
              <a:off x="7626131" y="1747549"/>
              <a:ext cx="253815" cy="469891"/>
              <a:chOff x="-1476672" y="2887153"/>
              <a:chExt cx="253815" cy="469891"/>
            </a:xfrm>
            <a:gradFill flip="none" rotWithShape="1">
              <a:gsLst>
                <a:gs pos="0">
                  <a:srgbClr val="1FB5EA">
                    <a:shade val="30000"/>
                    <a:satMod val="115000"/>
                  </a:srgbClr>
                </a:gs>
                <a:gs pos="50000">
                  <a:srgbClr val="1FB5EA">
                    <a:shade val="67500"/>
                    <a:satMod val="115000"/>
                  </a:srgbClr>
                </a:gs>
                <a:gs pos="100000">
                  <a:srgbClr val="1FB5E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grpSpPr>
          <p:sp>
            <p:nvSpPr>
              <p:cNvPr id="172" name="Овал 171"/>
              <p:cNvSpPr/>
              <p:nvPr/>
            </p:nvSpPr>
            <p:spPr>
              <a:xfrm>
                <a:off x="-1476672" y="2887153"/>
                <a:ext cx="253815" cy="2538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" name="Равнобедренный треугольник 172"/>
              <p:cNvSpPr/>
              <p:nvPr/>
            </p:nvSpPr>
            <p:spPr>
              <a:xfrm rot="10800000">
                <a:off x="-1438881" y="3079206"/>
                <a:ext cx="178233" cy="27783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 </a:t>
                </a:r>
              </a:p>
            </p:txBody>
          </p:sp>
        </p:grpSp>
        <p:sp>
          <p:nvSpPr>
            <p:cNvPr id="171" name="TextBox 170"/>
            <p:cNvSpPr txBox="1"/>
            <p:nvPr/>
          </p:nvSpPr>
          <p:spPr>
            <a:xfrm>
              <a:off x="7645026" y="1734484"/>
              <a:ext cx="2160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6</a:t>
              </a:r>
              <a:endParaRPr lang="ru-RU" sz="1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672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0" y="164393"/>
            <a:ext cx="7524328" cy="540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Picture 5" descr="Каталог Кружки от магазина Одежда+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230" y="25662"/>
            <a:ext cx="1425599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Users\SlavkoNV\Desktop\ИКТ\25 Другое\Салют\Город-б2-крас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78"/>
          <a:stretch/>
        </p:blipFill>
        <p:spPr bwMode="auto">
          <a:xfrm>
            <a:off x="-33338" y="3683000"/>
            <a:ext cx="9210676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5" descr="C:\Users\SlavkoNV\Desktop\ИКТ\25 Другое\Салют\Салют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3196">
            <a:off x="1125939" y="5276713"/>
            <a:ext cx="1768217" cy="124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C:\Users\SlavkoNV\Desktop\ИКТ\25 Другое\Салют\Салют-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4168">
            <a:off x="7201654" y="5065957"/>
            <a:ext cx="1725466" cy="121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Прямоугольник 80"/>
          <p:cNvSpPr/>
          <p:nvPr/>
        </p:nvSpPr>
        <p:spPr>
          <a:xfrm>
            <a:off x="4018193" y="6596390"/>
            <a:ext cx="13681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9 МАЯ 2015 ГОДА</a:t>
            </a:r>
            <a:endParaRPr lang="ru-RU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186306" y="142006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ГДЕ СМОТРЕТЬ САЛЮТ</a:t>
            </a:r>
          </a:p>
          <a:p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В ЮЖНОМ АДМИНИСТРАТИВНОМ ОКРУГЕ</a:t>
            </a:r>
          </a:p>
        </p:txBody>
      </p:sp>
      <p:sp>
        <p:nvSpPr>
          <p:cNvPr id="105" name="Прямоугольник 104"/>
          <p:cNvSpPr/>
          <p:nvPr/>
        </p:nvSpPr>
        <p:spPr>
          <a:xfrm>
            <a:off x="251520" y="3642409"/>
            <a:ext cx="386128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Первый салют за время Великой Отечественной </a:t>
            </a:r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войны</a:t>
            </a:r>
          </a:p>
          <a:p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1941-1945 годов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5 августа 1943 года в Москве был дан артиллерийский салют войскам, освободившим Орел и Белгород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За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этими городами закрепилось название «город первого салюта».</a:t>
            </a:r>
          </a:p>
        </p:txBody>
      </p:sp>
      <p:sp>
        <p:nvSpPr>
          <p:cNvPr id="106" name="Прямоугольник 105"/>
          <p:cNvSpPr/>
          <p:nvPr/>
        </p:nvSpPr>
        <p:spPr>
          <a:xfrm>
            <a:off x="251520" y="4581128"/>
            <a:ext cx="38612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Всего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за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период Великой Отечественной войны было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произведено 365 победных салютов.</a:t>
            </a:r>
          </a:p>
          <a:p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Все они определялись и назначались приказами Верховного Главнокомандующего.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09" name="Picture 5" descr="C:\Users\SlavkoNV\Desktop\ИКТ\25 Другое\Салют\Салют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64872">
            <a:off x="4183732" y="4682272"/>
            <a:ext cx="1768217" cy="124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5638" y="884218"/>
            <a:ext cx="3960118" cy="2645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C:\Users\SlavkoNV\Desktop\ИКТ\25 Другое\Салют\Салют-точки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553" y="1610489"/>
            <a:ext cx="653373" cy="46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SlavkoNV\Desktop\ИКТ\25 Другое\Салют\Салют-точки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282" y="1865534"/>
            <a:ext cx="653373" cy="46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2065837" y="1956217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  <a:endParaRPr lang="ru-RU" sz="1000" b="1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39396" y="1720381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</a:t>
            </a:r>
            <a:endParaRPr lang="ru-RU" sz="1000" b="1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896282" y="2457452"/>
            <a:ext cx="5036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ЮАО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19793" y="1196752"/>
            <a:ext cx="2679761" cy="1399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Прямоугольник 43"/>
          <p:cNvSpPr/>
          <p:nvPr/>
        </p:nvSpPr>
        <p:spPr>
          <a:xfrm>
            <a:off x="5094948" y="2565797"/>
            <a:ext cx="2969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Проспект Андропова</a:t>
            </a:r>
          </a:p>
          <a:p>
            <a:pPr algn="ct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парк «Садовники»</a:t>
            </a:r>
          </a:p>
        </p:txBody>
      </p:sp>
      <p:pic>
        <p:nvPicPr>
          <p:cNvPr id="45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42613" y="3099484"/>
            <a:ext cx="2721773" cy="13805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Прямоугольник 45"/>
          <p:cNvSpPr/>
          <p:nvPr/>
        </p:nvSpPr>
        <p:spPr>
          <a:xfrm>
            <a:off x="5203191" y="4375509"/>
            <a:ext cx="2752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Проспект Андропова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Парк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имени 60-летия Октября</a:t>
            </a:r>
          </a:p>
        </p:txBody>
      </p:sp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992" y="1608352"/>
            <a:ext cx="815111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992" y="3501754"/>
            <a:ext cx="815111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Группа 48"/>
          <p:cNvGrpSpPr/>
          <p:nvPr/>
        </p:nvGrpSpPr>
        <p:grpSpPr>
          <a:xfrm>
            <a:off x="5832115" y="1643977"/>
            <a:ext cx="253815" cy="482956"/>
            <a:chOff x="7626131" y="1734484"/>
            <a:chExt cx="253815" cy="482956"/>
          </a:xfrm>
        </p:grpSpPr>
        <p:grpSp>
          <p:nvGrpSpPr>
            <p:cNvPr id="50" name="Группа 49"/>
            <p:cNvGrpSpPr/>
            <p:nvPr/>
          </p:nvGrpSpPr>
          <p:grpSpPr>
            <a:xfrm>
              <a:off x="7626131" y="1747549"/>
              <a:ext cx="253815" cy="469891"/>
              <a:chOff x="-1476672" y="2887153"/>
              <a:chExt cx="253815" cy="469891"/>
            </a:xfrm>
            <a:gradFill flip="none" rotWithShape="1">
              <a:gsLst>
                <a:gs pos="0">
                  <a:srgbClr val="1FB5EA">
                    <a:shade val="30000"/>
                    <a:satMod val="115000"/>
                  </a:srgbClr>
                </a:gs>
                <a:gs pos="50000">
                  <a:srgbClr val="1FB5EA">
                    <a:shade val="67500"/>
                    <a:satMod val="115000"/>
                  </a:srgbClr>
                </a:gs>
                <a:gs pos="100000">
                  <a:srgbClr val="1FB5E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grpSpPr>
          <p:sp>
            <p:nvSpPr>
              <p:cNvPr id="52" name="Овал 51"/>
              <p:cNvSpPr/>
              <p:nvPr/>
            </p:nvSpPr>
            <p:spPr>
              <a:xfrm>
                <a:off x="-1476672" y="2887153"/>
                <a:ext cx="253815" cy="2538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Равнобедренный треугольник 52"/>
              <p:cNvSpPr/>
              <p:nvPr/>
            </p:nvSpPr>
            <p:spPr>
              <a:xfrm rot="10800000">
                <a:off x="-1438881" y="3079206"/>
                <a:ext cx="178233" cy="27783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 </a:t>
                </a: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7645026" y="1734484"/>
              <a:ext cx="2160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</a:t>
              </a:r>
              <a:endParaRPr lang="ru-RU" sz="1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5845524" y="2936212"/>
            <a:ext cx="253815" cy="482956"/>
            <a:chOff x="7626131" y="1734484"/>
            <a:chExt cx="253815" cy="482956"/>
          </a:xfrm>
        </p:grpSpPr>
        <p:grpSp>
          <p:nvGrpSpPr>
            <p:cNvPr id="55" name="Группа 54"/>
            <p:cNvGrpSpPr/>
            <p:nvPr/>
          </p:nvGrpSpPr>
          <p:grpSpPr>
            <a:xfrm>
              <a:off x="7626131" y="1747549"/>
              <a:ext cx="253815" cy="469891"/>
              <a:chOff x="-1476672" y="2887153"/>
              <a:chExt cx="253815" cy="469891"/>
            </a:xfrm>
            <a:gradFill flip="none" rotWithShape="1">
              <a:gsLst>
                <a:gs pos="0">
                  <a:srgbClr val="1FB5EA">
                    <a:shade val="30000"/>
                    <a:satMod val="115000"/>
                  </a:srgbClr>
                </a:gs>
                <a:gs pos="50000">
                  <a:srgbClr val="1FB5EA">
                    <a:shade val="67500"/>
                    <a:satMod val="115000"/>
                  </a:srgbClr>
                </a:gs>
                <a:gs pos="100000">
                  <a:srgbClr val="1FB5E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grpSpPr>
          <p:sp>
            <p:nvSpPr>
              <p:cNvPr id="57" name="Овал 56"/>
              <p:cNvSpPr/>
              <p:nvPr/>
            </p:nvSpPr>
            <p:spPr>
              <a:xfrm>
                <a:off x="-1476672" y="2887153"/>
                <a:ext cx="253815" cy="2538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Равнобедренный треугольник 57"/>
              <p:cNvSpPr/>
              <p:nvPr/>
            </p:nvSpPr>
            <p:spPr>
              <a:xfrm rot="10800000">
                <a:off x="-1438881" y="3079206"/>
                <a:ext cx="178233" cy="27783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 </a:t>
                </a:r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7645026" y="1734484"/>
              <a:ext cx="2160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2</a:t>
              </a:r>
              <a:endParaRPr lang="ru-RU" sz="1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504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1200</Words>
  <Application>Microsoft Office PowerPoint</Application>
  <PresentationFormat>Экран (4:3)</PresentationFormat>
  <Paragraphs>279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Славко Николай Владимирович</dc:creator>
  <cp:lastModifiedBy>Zagvozkina Y.M.</cp:lastModifiedBy>
  <cp:revision>110</cp:revision>
  <cp:lastPrinted>2015-04-30T10:03:11Z</cp:lastPrinted>
  <dcterms:created xsi:type="dcterms:W3CDTF">2015-04-29T08:37:44Z</dcterms:created>
  <dcterms:modified xsi:type="dcterms:W3CDTF">2015-04-30T14:20:47Z</dcterms:modified>
</cp:coreProperties>
</file>